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8BF7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32CB-0019-4D3E-A017-46BCFEB0A5BE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6F02-1400-4DC2-979A-C1653D47E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058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32CB-0019-4D3E-A017-46BCFEB0A5BE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6F02-1400-4DC2-979A-C1653D47E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04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32CB-0019-4D3E-A017-46BCFEB0A5BE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6F02-1400-4DC2-979A-C1653D47E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27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32CB-0019-4D3E-A017-46BCFEB0A5BE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6F02-1400-4DC2-979A-C1653D47E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139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32CB-0019-4D3E-A017-46BCFEB0A5BE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6F02-1400-4DC2-979A-C1653D47E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17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32CB-0019-4D3E-A017-46BCFEB0A5BE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6F02-1400-4DC2-979A-C1653D47E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32CB-0019-4D3E-A017-46BCFEB0A5BE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6F02-1400-4DC2-979A-C1653D47E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075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32CB-0019-4D3E-A017-46BCFEB0A5BE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6F02-1400-4DC2-979A-C1653D47E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403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32CB-0019-4D3E-A017-46BCFEB0A5BE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6F02-1400-4DC2-979A-C1653D47E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24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32CB-0019-4D3E-A017-46BCFEB0A5BE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6F02-1400-4DC2-979A-C1653D47E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13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32CB-0019-4D3E-A017-46BCFEB0A5BE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6F02-1400-4DC2-979A-C1653D47E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79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832CB-0019-4D3E-A017-46BCFEB0A5BE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86F02-1400-4DC2-979A-C1653D47E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9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Conducting Your Own Research:</a:t>
            </a:r>
            <a:b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it Matters  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9718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Mr. Dudley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Calfee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Manager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Ferris Farms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471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Evaluating Results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Review the data at the end of the harvest season.</a:t>
            </a:r>
          </a:p>
          <a:p>
            <a:r>
              <a:rPr lang="en-US" dirty="0">
                <a:solidFill>
                  <a:schemeClr val="bg1"/>
                </a:solidFill>
              </a:rPr>
              <a:t>Look for </a:t>
            </a:r>
            <a:r>
              <a:rPr lang="en-US" dirty="0" smtClean="0">
                <a:solidFill>
                  <a:schemeClr val="bg1"/>
                </a:solidFill>
              </a:rPr>
              <a:t>timing of harvest  </a:t>
            </a:r>
            <a:endParaRPr lang="en-US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Did the fruit come in earlier/later?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You may get less fruit, but it may be worth more if it came in earlier.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94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Evaluating Results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Look at total production – how much did each plot </a:t>
            </a:r>
            <a:r>
              <a:rPr lang="en-US" dirty="0" smtClean="0">
                <a:solidFill>
                  <a:schemeClr val="bg1"/>
                </a:solidFill>
              </a:rPr>
              <a:t>yield?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Compare the results using current </a:t>
            </a:r>
            <a:r>
              <a:rPr lang="en-US" dirty="0" smtClean="0">
                <a:solidFill>
                  <a:schemeClr val="bg1"/>
                </a:solidFill>
              </a:rPr>
              <a:t>year’s </a:t>
            </a:r>
            <a:r>
              <a:rPr lang="en-US" dirty="0">
                <a:solidFill>
                  <a:schemeClr val="bg1"/>
                </a:solidFill>
              </a:rPr>
              <a:t>price per pound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Boil the data down to dollars.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59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Evaluating Results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n-US" dirty="0"/>
          </a:p>
          <a:p>
            <a:pPr lvl="0"/>
            <a:r>
              <a:rPr lang="en-US" dirty="0">
                <a:solidFill>
                  <a:schemeClr val="bg1"/>
                </a:solidFill>
              </a:rPr>
              <a:t>Just because something made a difference this year, it may have a different effect next season.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Different weather, chill hours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More or less rain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Extremes – remember </a:t>
            </a:r>
            <a:r>
              <a:rPr lang="en-US" dirty="0" smtClean="0">
                <a:solidFill>
                  <a:schemeClr val="bg1"/>
                </a:solidFill>
              </a:rPr>
              <a:t>the 2009-10 </a:t>
            </a:r>
            <a:r>
              <a:rPr lang="en-US" dirty="0">
                <a:solidFill>
                  <a:schemeClr val="bg1"/>
                </a:solidFill>
              </a:rPr>
              <a:t>and </a:t>
            </a:r>
            <a:r>
              <a:rPr lang="en-US" dirty="0" smtClean="0">
                <a:solidFill>
                  <a:schemeClr val="bg1"/>
                </a:solidFill>
              </a:rPr>
              <a:t>2010-11 winters? </a:t>
            </a:r>
            <a:endParaRPr lang="en-US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Repeat the experiment to see if you can duplicate the result.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75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8800"/>
            <a:ext cx="8229600" cy="1143000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schemeClr val="bg1"/>
                </a:solidFill>
              </a:rPr>
              <a:t>Questions</a:t>
            </a:r>
            <a:r>
              <a:rPr lang="en-US" sz="6600" dirty="0" smtClean="0">
                <a:solidFill>
                  <a:schemeClr val="bg1"/>
                </a:solidFill>
              </a:rPr>
              <a:t>?</a:t>
            </a:r>
            <a:endParaRPr lang="en-US" sz="6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 flipV="1">
            <a:off x="8763000" y="6858000"/>
            <a:ext cx="228600" cy="15240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79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Why do your own research?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As a grower you may have a unique and different perspective from researchers and scientists.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Conducting “on-farm trials” should make you a better grower through careful observation and attention to detail.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New practices and technologies can be more quickly evaluated for success or failure if numerous small test sites are evaluated and the information shared. Growers can play a key role in this process.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18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Some variables you can control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and study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Fertilizers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Irrigation practices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Pine bark types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Soil type – with amendments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Water and pine bark pH effects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Hydrogen cyanamide 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Pruning practices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Your unique ideas to improve production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And of course, “snake oil”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779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Variables you can control and study 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These variables can affect your bottom line 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We should not spend money on things that do not increase profitability.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How do we know that what  we are doing with fertilizers, nutritionals, and cultural practices makes a difference with fruit production?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Remember, without an untreated control we have no means for evaluating products or practices.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941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How do we evaluate our plants?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What do we hear/say?  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The plants look great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Nice flush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Nice bloom set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Nice fruit </a:t>
            </a:r>
            <a:r>
              <a:rPr lang="en-US" dirty="0" smtClean="0">
                <a:solidFill>
                  <a:schemeClr val="bg1"/>
                </a:solidFill>
              </a:rPr>
              <a:t>set</a:t>
            </a:r>
          </a:p>
          <a:p>
            <a:r>
              <a:rPr lang="en-US" dirty="0">
                <a:solidFill>
                  <a:schemeClr val="bg1"/>
                </a:solidFill>
              </a:rPr>
              <a:t>But…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We can’t sell leaves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Not every bloom becomes a berry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Not every berry is the same size or weight.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768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How do we evaluate our plants?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And</a:t>
            </a:r>
            <a:r>
              <a:rPr lang="en-US" sz="3600" dirty="0" smtClean="0">
                <a:solidFill>
                  <a:schemeClr val="bg1"/>
                </a:solidFill>
              </a:rPr>
              <a:t>…. you </a:t>
            </a:r>
            <a:r>
              <a:rPr lang="en-US" sz="3600" dirty="0">
                <a:solidFill>
                  <a:schemeClr val="bg1"/>
                </a:solidFill>
              </a:rPr>
              <a:t>can’t </a:t>
            </a:r>
            <a:r>
              <a:rPr lang="en-US" sz="3600" dirty="0" smtClean="0">
                <a:solidFill>
                  <a:schemeClr val="bg1"/>
                </a:solidFill>
              </a:rPr>
              <a:t>see a</a:t>
            </a:r>
            <a:endParaRPr lang="en-US" sz="3600" dirty="0">
              <a:solidFill>
                <a:schemeClr val="bg1"/>
              </a:solidFill>
            </a:endParaRP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smtClean="0">
                <a:solidFill>
                  <a:schemeClr val="bg1"/>
                </a:solidFill>
              </a:rPr>
              <a:t>5</a:t>
            </a:r>
            <a:r>
              <a:rPr lang="en-US" sz="3600" dirty="0">
                <a:solidFill>
                  <a:schemeClr val="bg1"/>
                </a:solidFill>
              </a:rPr>
              <a:t>%, 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10% 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or even 20% difference in yield on the bush.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80826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So how can we </a:t>
            </a:r>
            <a:r>
              <a:rPr lang="en-US" dirty="0" smtClean="0">
                <a:solidFill>
                  <a:schemeClr val="bg1"/>
                </a:solidFill>
              </a:rPr>
              <a:t>determine?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What makes a difference in </a:t>
            </a:r>
            <a:r>
              <a:rPr lang="en-US" dirty="0" smtClean="0">
                <a:solidFill>
                  <a:schemeClr val="bg1"/>
                </a:solidFill>
              </a:rPr>
              <a:t>yield  </a:t>
            </a:r>
            <a:endParaRPr lang="en-US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What makes the fruit </a:t>
            </a:r>
            <a:r>
              <a:rPr lang="en-US" dirty="0" smtClean="0">
                <a:solidFill>
                  <a:schemeClr val="bg1"/>
                </a:solidFill>
              </a:rPr>
              <a:t>ripen earlier</a:t>
            </a:r>
            <a:endParaRPr lang="en-US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What </a:t>
            </a:r>
            <a:r>
              <a:rPr lang="en-US" dirty="0" smtClean="0">
                <a:solidFill>
                  <a:schemeClr val="bg1"/>
                </a:solidFill>
              </a:rPr>
              <a:t>is more profitable  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Research </a:t>
            </a:r>
            <a:r>
              <a:rPr lang="en-US" sz="3600" dirty="0">
                <a:solidFill>
                  <a:schemeClr val="bg1"/>
                </a:solidFill>
              </a:rPr>
              <a:t>= get the data.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68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Example of an on-farm experiment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5 plant plots x 3 with replicate control plots x 3 = 6 plots per “trial.”</a:t>
            </a:r>
          </a:p>
          <a:p>
            <a:r>
              <a:rPr lang="en-US" dirty="0">
                <a:solidFill>
                  <a:schemeClr val="bg1"/>
                </a:solidFill>
              </a:rPr>
              <a:t>Separate the plants into plots with PVC risers.</a:t>
            </a:r>
          </a:p>
          <a:p>
            <a:r>
              <a:rPr lang="en-US" dirty="0">
                <a:solidFill>
                  <a:schemeClr val="bg1"/>
                </a:solidFill>
              </a:rPr>
              <a:t>Designate one picker as your “experimental </a:t>
            </a:r>
            <a:r>
              <a:rPr lang="en-US" dirty="0" smtClean="0">
                <a:solidFill>
                  <a:schemeClr val="bg1"/>
                </a:solidFill>
              </a:rPr>
              <a:t>harvester”. </a:t>
            </a:r>
            <a:r>
              <a:rPr lang="en-US" dirty="0">
                <a:solidFill>
                  <a:schemeClr val="bg1"/>
                </a:solidFill>
              </a:rPr>
              <a:t>P</a:t>
            </a:r>
            <a:r>
              <a:rPr lang="en-US" dirty="0" smtClean="0">
                <a:solidFill>
                  <a:schemeClr val="bg1"/>
                </a:solidFill>
              </a:rPr>
              <a:t>ay </a:t>
            </a:r>
            <a:r>
              <a:rPr lang="en-US" dirty="0">
                <a:solidFill>
                  <a:schemeClr val="bg1"/>
                </a:solidFill>
              </a:rPr>
              <a:t>them for their time and berries they </a:t>
            </a:r>
            <a:r>
              <a:rPr lang="en-US" dirty="0" smtClean="0">
                <a:solidFill>
                  <a:schemeClr val="bg1"/>
                </a:solidFill>
              </a:rPr>
              <a:t>pick. 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Harvest the plots before each pick, weight the fruit and record the data – note fruit quality and condition.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037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Data Sheet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1584598"/>
              </p:ext>
            </p:extLst>
          </p:nvPr>
        </p:nvGraphicFramePr>
        <p:xfrm>
          <a:off x="304800" y="1828800"/>
          <a:ext cx="8534417" cy="41909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7928"/>
                <a:gridCol w="387928"/>
                <a:gridCol w="387928"/>
                <a:gridCol w="387928"/>
                <a:gridCol w="387928"/>
                <a:gridCol w="387928"/>
                <a:gridCol w="387928"/>
                <a:gridCol w="387928"/>
                <a:gridCol w="387928"/>
                <a:gridCol w="387928"/>
                <a:gridCol w="387928"/>
                <a:gridCol w="387928"/>
                <a:gridCol w="387928"/>
                <a:gridCol w="387928"/>
                <a:gridCol w="387928"/>
                <a:gridCol w="387928"/>
                <a:gridCol w="387928"/>
                <a:gridCol w="387928"/>
                <a:gridCol w="387928"/>
                <a:gridCol w="387928"/>
                <a:gridCol w="387928"/>
                <a:gridCol w="387929"/>
              </a:tblGrid>
              <a:tr h="14451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Blueberry Experimental Data 2013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BB#1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Pick Date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9th spklr: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JNDM1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JNDM2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JNDM3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JDM1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JDM2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JDM3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ENDM1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ENDM2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ENDM3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EDM1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EDM2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EDM3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Big Oak: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T1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T2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T3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NT1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NT2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NT3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  <a:tr h="14451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5" marR="5845" marT="584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51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529</Words>
  <Application>Microsoft Office PowerPoint</Application>
  <PresentationFormat>On-screen Show (4:3)</PresentationFormat>
  <Paragraphs>665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Conducting Your Own Research: Why it Matters  </vt:lpstr>
      <vt:lpstr>Why do your own research? </vt:lpstr>
      <vt:lpstr>Some variables you can control  and study </vt:lpstr>
      <vt:lpstr>Variables you can control and study  </vt:lpstr>
      <vt:lpstr>How do we evaluate our plants?</vt:lpstr>
      <vt:lpstr>How do we evaluate our plants?</vt:lpstr>
      <vt:lpstr>So how can we determine? </vt:lpstr>
      <vt:lpstr>Example of an on-farm experiment </vt:lpstr>
      <vt:lpstr>Data Sheet </vt:lpstr>
      <vt:lpstr>Evaluating Results </vt:lpstr>
      <vt:lpstr>Evaluating Results </vt:lpstr>
      <vt:lpstr>Evaluating Results 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On-farm Research: A Grower’s Perspective</dc:title>
  <dc:creator>Williamson,Jeffrey G</dc:creator>
  <cp:lastModifiedBy>Dudley</cp:lastModifiedBy>
  <cp:revision>15</cp:revision>
  <dcterms:created xsi:type="dcterms:W3CDTF">2013-09-17T19:32:01Z</dcterms:created>
  <dcterms:modified xsi:type="dcterms:W3CDTF">2013-09-18T17:17:29Z</dcterms:modified>
</cp:coreProperties>
</file>