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76" r:id="rId2"/>
    <p:sldId id="256" r:id="rId3"/>
    <p:sldId id="468" r:id="rId4"/>
    <p:sldId id="472" r:id="rId5"/>
    <p:sldId id="469" r:id="rId6"/>
    <p:sldId id="474" r:id="rId7"/>
    <p:sldId id="475" r:id="rId8"/>
    <p:sldId id="486" r:id="rId9"/>
    <p:sldId id="257" r:id="rId10"/>
    <p:sldId id="489" r:id="rId11"/>
    <p:sldId id="483" r:id="rId12"/>
    <p:sldId id="262" r:id="rId13"/>
    <p:sldId id="484" r:id="rId14"/>
    <p:sldId id="263" r:id="rId15"/>
    <p:sldId id="490" r:id="rId16"/>
    <p:sldId id="266" r:id="rId17"/>
    <p:sldId id="488" r:id="rId18"/>
    <p:sldId id="478" r:id="rId19"/>
    <p:sldId id="491" r:id="rId20"/>
    <p:sldId id="4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8B8694-3F9E-46BC-995B-2E7225C5BAC4}" v="1" dt="2023-03-02T18:57:05.0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08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39349-8614-412B-9739-451DC0C9D828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5EFEA-43FE-4DE7-9DB9-52E05550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41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06537-58C5-40E7-92E8-43E393F47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48E952-41E1-4325-83B9-E36F51CB6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76C99-00E8-4532-A46F-E6B2B3A41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DA9C-D64C-4EC8-8444-427CAAE97E72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D54E3-9AD9-4F61-8C08-F518E6C5E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59628-179A-4BF4-BB03-81C467F05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9F25-71C8-411C-9937-BD661FDE2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14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F5162-84B9-4860-9953-F18C21852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62F3DF-3489-41C2-96EC-34DC73047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337DB-16F6-4CF5-B64B-C67147C2F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DA9C-D64C-4EC8-8444-427CAAE97E72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1D64E-60FE-4CB4-B96C-8EF39F369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7CB38-7D69-4548-AFF6-3EEF0649E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9F25-71C8-411C-9937-BD661FDE2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9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40AB05-5F8F-4ABE-83B0-D0870A4B1C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DB8DC7-E76F-4A48-B0A8-61A71670E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4B449-0A72-4F15-B089-BFC173521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DA9C-D64C-4EC8-8444-427CAAE97E72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13A35-99B1-4AD4-AE51-C02ADA937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0DAB3-A915-482B-957D-0E4F344C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9F25-71C8-411C-9937-BD661FDE2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6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49253-D48B-433D-A22F-80B3AB54E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99D1B-39B2-4B30-A536-F441BCBF3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12A08-87E4-482F-A994-E5BCE6E86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DA9C-D64C-4EC8-8444-427CAAE97E72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BE9BB-2693-41C6-86D3-530295796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B4941-2BE2-4EEC-8D4B-CAC789F79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9F25-71C8-411C-9937-BD661FDE2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19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B7173-3EAC-4286-8920-B9BF7652F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983AD-4CEF-42C3-B371-E1C97BE2D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D0185-A1B9-47EC-90EA-136D1FF03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DA9C-D64C-4EC8-8444-427CAAE97E72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730F6-32F2-46BF-97B7-2454C8C17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30981-1A15-4D6F-8026-2FB1FC05A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9F25-71C8-411C-9937-BD661FDE2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8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06E55-F1A7-4D0D-BC4C-36839B23E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3B841-F446-4612-91D7-AEC20FF6A2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C2FF5-2EDD-48E9-B70A-B312121BA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DA506-1A21-44E0-BB43-D6221E6ED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DA9C-D64C-4EC8-8444-427CAAE97E72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206C0-459E-4236-8890-ED86FEB0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C04D59-E956-4975-A3E9-4417CE4A3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9F25-71C8-411C-9937-BD661FDE2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1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6BAD9-D7F0-494F-A17F-B656156A4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B5163-90D8-4CA7-A21D-FD58BA879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7033F3-FB37-4F2D-B6F0-C1BD3A243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6DA626-C1C9-4148-AB97-F31F93694F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116599-387F-4FA6-8A8C-504A7E941F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57B8C1-065D-4D67-83B8-D1A782CAC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DA9C-D64C-4EC8-8444-427CAAE97E72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353DED-B0D1-4333-A73B-90E7532E9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0D39A2-45A4-45B3-B937-FE3BEEA80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9F25-71C8-411C-9937-BD661FDE2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3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CA73A-2FC9-4F27-BE89-ABCC67497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3E4766-AEE1-4CD8-B0EA-395D84327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DA9C-D64C-4EC8-8444-427CAAE97E72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183FAD-839B-4CFB-AEB0-68B53D6AF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75EC9-5F01-438E-82D7-A46C0D1DE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9F25-71C8-411C-9937-BD661FDE2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05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98A67E-9231-4818-A0BD-11188223D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DA9C-D64C-4EC8-8444-427CAAE97E72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C0EC7C-F043-41F0-827C-23B00AF55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0B54B-2551-4CE9-BA0B-CF52F9052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9F25-71C8-411C-9937-BD661FDE2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46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D96D4-890C-4C02-9463-EAA3B0A60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C3865-78F6-4EF9-8B2D-DB605DE34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50772-8D70-42E9-B374-254B19C8B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8FC323-049A-4163-9525-A9252735A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DA9C-D64C-4EC8-8444-427CAAE97E72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D91F7-8581-46DF-9FEB-6D71EB74E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2EF4F5-B980-4A6B-9ED8-524ED1DCC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9F25-71C8-411C-9937-BD661FDE2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6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97525-574E-48BE-9172-0D463F625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66DE1C-871D-4293-8A58-4650179B2F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A662F0-1AE1-42DC-9A46-0A825225D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9C3036-BEC0-4D02-A933-0DBDA2917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DA9C-D64C-4EC8-8444-427CAAE97E72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E7FDA-C307-45CE-A67D-4F71A4877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2A9C1F-0013-42AA-A3D1-7A05552B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9F25-71C8-411C-9937-BD661FDE2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1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80">
              <a:srgbClr val="EDF0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96307E-5E9B-4570-8247-063A6E61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07CDA-6480-40D9-8E6F-79E7CE12F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655EC-62DC-47F1-ACB1-37DF84E091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4DA9C-D64C-4EC8-8444-427CAAE97E72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FE3B8-F87A-48EE-87CB-3C7C4C4D7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24BA8-CAA8-4FC8-9A2C-E8FF3B4F5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69F25-71C8-411C-9937-BD661FDE2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9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51B4D-A02E-D937-96CF-0190B5570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1247"/>
            <a:ext cx="9144000" cy="2387600"/>
          </a:xfrm>
        </p:spPr>
        <p:txBody>
          <a:bodyPr>
            <a:noAutofit/>
          </a:bodyPr>
          <a:lstStyle/>
          <a:p>
            <a:r>
              <a:rPr lang="en-US" sz="6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UF Fertilization </a:t>
            </a:r>
            <a:r>
              <a:rPr lang="en-US" sz="6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6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ertificate </a:t>
            </a:r>
            <a:r>
              <a:rPr lang="en-US" sz="6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6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rogram and Managing </a:t>
            </a:r>
            <a:r>
              <a:rPr lang="en-US" sz="6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6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oil pH in Blueberry </a:t>
            </a:r>
            <a:r>
              <a:rPr lang="en-US" sz="6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6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utrition 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955800-B84C-A81F-3FB7-31E7E4DA5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58872"/>
            <a:ext cx="9144000" cy="1655762"/>
          </a:xfrm>
        </p:spPr>
        <p:txBody>
          <a:bodyPr/>
          <a:lstStyle/>
          <a:p>
            <a:r>
              <a:rPr lang="en-US"/>
              <a:t>Dr. Tom </a:t>
            </a:r>
            <a:r>
              <a:rPr lang="en-US" err="1"/>
              <a:t>Obreza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23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3A6E7-5D3E-904D-F9ED-DC763E2BF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chemical and biological functions are influenced by pH</a:t>
            </a:r>
          </a:p>
        </p:txBody>
      </p:sp>
      <p:pic>
        <p:nvPicPr>
          <p:cNvPr id="6" name="Picture 2" descr="The Role of Soil pH in Plant Nutrition and Soil Remediation">
            <a:extLst>
              <a:ext uri="{FF2B5EF4-FFF2-40B4-BE49-F238E27FC236}">
                <a16:creationId xmlns:a16="http://schemas.microsoft.com/office/drawing/2014/main" id="{5B33811F-8E2F-B355-9D50-9DEFA8A25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7507" y="1523519"/>
            <a:ext cx="494470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4E873E6-EBA5-CCB6-3A20-912D7F55B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7708" cy="4351338"/>
          </a:xfrm>
        </p:spPr>
        <p:txBody>
          <a:bodyPr/>
          <a:lstStyle/>
          <a:p>
            <a:r>
              <a:rPr lang="en-US" b="0" i="0" dirty="0">
                <a:solidFill>
                  <a:srgbClr val="2E2E2E"/>
                </a:solidFill>
                <a:effectLst/>
                <a:latin typeface="NexusSans"/>
              </a:rPr>
              <a:t>Plant nutrient availability depends on nutrient concentration in solution</a:t>
            </a:r>
          </a:p>
          <a:p>
            <a:r>
              <a:rPr lang="en-US" dirty="0">
                <a:solidFill>
                  <a:srgbClr val="2E2E2E"/>
                </a:solidFill>
                <a:latin typeface="NexusSans"/>
              </a:rPr>
              <a:t>Solubility of nutrients are dependent on both soil buffering capacity and cation exchange capacity</a:t>
            </a:r>
          </a:p>
          <a:p>
            <a:r>
              <a:rPr lang="en-US" dirty="0">
                <a:solidFill>
                  <a:srgbClr val="2E2E2E"/>
                </a:solidFill>
                <a:latin typeface="NexusSans"/>
              </a:rPr>
              <a:t>pH determines rate of ammonia volatilization</a:t>
            </a:r>
          </a:p>
          <a:p>
            <a:endParaRPr lang="en-US" b="0" i="0" dirty="0">
              <a:solidFill>
                <a:srgbClr val="2E2E2E"/>
              </a:solidFill>
              <a:effectLst/>
              <a:latin typeface="NexusSans"/>
            </a:endParaRPr>
          </a:p>
          <a:p>
            <a:endParaRPr lang="en-US" dirty="0"/>
          </a:p>
        </p:txBody>
      </p:sp>
      <p:pic>
        <p:nvPicPr>
          <p:cNvPr id="9" name="Picture 14" descr="UF_IFAS wordmark">
            <a:extLst>
              <a:ext uri="{FF2B5EF4-FFF2-40B4-BE49-F238E27FC236}">
                <a16:creationId xmlns:a16="http://schemas.microsoft.com/office/drawing/2014/main" id="{29E166AA-7C9F-CF25-74A4-C8CE55D40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771" y="6050827"/>
            <a:ext cx="2295976" cy="74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655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UF_IFAS wordmark">
            <a:extLst>
              <a:ext uri="{FF2B5EF4-FFF2-40B4-BE49-F238E27FC236}">
                <a16:creationId xmlns:a16="http://schemas.microsoft.com/office/drawing/2014/main" id="{92AA367C-6ECF-269C-F957-6B409B618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771" y="6050827"/>
            <a:ext cx="2295976" cy="74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9C8E5B-B3A3-12B0-6989-7CC1EA597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559" y="121796"/>
            <a:ext cx="8819212" cy="661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47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DB20E-646C-6ED8-7337-C23B86278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change soil pH?</a:t>
            </a:r>
            <a:br>
              <a:rPr lang="en-US" dirty="0"/>
            </a:br>
            <a:r>
              <a:rPr lang="en-US" dirty="0"/>
              <a:t>1. </a:t>
            </a:r>
            <a:r>
              <a:rPr lang="en-US" b="1" dirty="0"/>
              <a:t>Nutrient leaching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87824-2F6E-61EC-CC6B-2650CB59E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Largest effects on acid formation is leaching of dissolved and soluble ions below the crop root zone.</a:t>
            </a:r>
          </a:p>
          <a:p>
            <a:r>
              <a:rPr lang="en-US" dirty="0"/>
              <a:t>Most soluble anions:</a:t>
            </a:r>
          </a:p>
          <a:p>
            <a:pPr lvl="1"/>
            <a:r>
              <a:rPr lang="en-US" dirty="0"/>
              <a:t>NO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dirty="0"/>
              <a:t>, Cl</a:t>
            </a:r>
            <a:r>
              <a:rPr lang="en-US" baseline="30000" dirty="0"/>
              <a:t>-</a:t>
            </a:r>
            <a:r>
              <a:rPr lang="en-US" dirty="0"/>
              <a:t>, HCO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dirty="0"/>
              <a:t>, and SO</a:t>
            </a:r>
            <a:r>
              <a:rPr lang="en-US" baseline="-25000" dirty="0"/>
              <a:t>4</a:t>
            </a:r>
            <a:r>
              <a:rPr lang="en-US" baseline="30000" dirty="0"/>
              <a:t>-2</a:t>
            </a:r>
          </a:p>
          <a:p>
            <a:r>
              <a:rPr lang="en-US" dirty="0"/>
              <a:t>Most soluble cations:</a:t>
            </a:r>
          </a:p>
          <a:p>
            <a:pPr lvl="1"/>
            <a:r>
              <a:rPr lang="en-US" dirty="0"/>
              <a:t>Na</a:t>
            </a:r>
            <a:r>
              <a:rPr lang="en-US" baseline="30000" dirty="0"/>
              <a:t>+</a:t>
            </a:r>
            <a:r>
              <a:rPr lang="en-US" dirty="0"/>
              <a:t>, Ca</a:t>
            </a:r>
            <a:r>
              <a:rPr lang="en-US" baseline="30000" dirty="0"/>
              <a:t>+2</a:t>
            </a:r>
            <a:r>
              <a:rPr lang="en-US" dirty="0"/>
              <a:t>, Mg</a:t>
            </a:r>
            <a:r>
              <a:rPr lang="en-US" baseline="30000" dirty="0"/>
              <a:t>+2</a:t>
            </a:r>
            <a:r>
              <a:rPr lang="en-US" dirty="0"/>
              <a:t>, and K</a:t>
            </a:r>
            <a:r>
              <a:rPr lang="en-US" baseline="30000" dirty="0"/>
              <a:t>+</a:t>
            </a:r>
          </a:p>
          <a:p>
            <a:r>
              <a:rPr lang="en-US" dirty="0"/>
              <a:t>Leaching of cations reduce base saturation and pH</a:t>
            </a:r>
          </a:p>
        </p:txBody>
      </p:sp>
      <p:pic>
        <p:nvPicPr>
          <p:cNvPr id="4" name="Picture 14" descr="UF_IFAS wordmark">
            <a:extLst>
              <a:ext uri="{FF2B5EF4-FFF2-40B4-BE49-F238E27FC236}">
                <a16:creationId xmlns:a16="http://schemas.microsoft.com/office/drawing/2014/main" id="{AAECD3B1-D5D9-3122-3C48-697269281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771" y="6050827"/>
            <a:ext cx="2295976" cy="74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254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14685-7979-2897-DB57-7DF574A02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2E2E2E"/>
                </a:solidFill>
              </a:rPr>
              <a:t>T</a:t>
            </a:r>
            <a:r>
              <a:rPr lang="en-US" b="0" i="0" dirty="0">
                <a:solidFill>
                  <a:srgbClr val="2E2E2E"/>
                </a:solidFill>
                <a:effectLst/>
              </a:rPr>
              <a:t>he ability of the soil to resupply nutrients to solution.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2E2E2E"/>
                </a:solidFill>
              </a:rPr>
              <a:t>	A</a:t>
            </a:r>
            <a:r>
              <a:rPr lang="en-US" b="0" i="0" dirty="0">
                <a:solidFill>
                  <a:srgbClr val="2E2E2E"/>
                </a:solidFill>
                <a:effectLst/>
              </a:rPr>
              <a:t>s plant roots absorb K</a:t>
            </a:r>
            <a:r>
              <a:rPr lang="en-US" b="0" i="0" baseline="30000" dirty="0">
                <a:solidFill>
                  <a:srgbClr val="2E2E2E"/>
                </a:solidFill>
                <a:effectLst/>
              </a:rPr>
              <a:t>+</a:t>
            </a:r>
            <a:r>
              <a:rPr lang="en-US" b="0" i="0" dirty="0">
                <a:solidFill>
                  <a:srgbClr val="2E2E2E"/>
                </a:solidFill>
                <a:effectLst/>
              </a:rPr>
              <a:t>, K</a:t>
            </a:r>
            <a:r>
              <a:rPr lang="en-US" b="0" i="0" baseline="30000" dirty="0">
                <a:solidFill>
                  <a:srgbClr val="2E2E2E"/>
                </a:solidFill>
                <a:effectLst/>
              </a:rPr>
              <a:t>+</a:t>
            </a:r>
            <a:r>
              <a:rPr lang="en-US" b="0" i="0" dirty="0">
                <a:solidFill>
                  <a:srgbClr val="2E2E2E"/>
                </a:solidFill>
                <a:effectLst/>
              </a:rPr>
              <a:t> on the CEC is desorbed to resupply 	solution K</a:t>
            </a:r>
            <a:r>
              <a:rPr lang="en-US" b="0" i="0" baseline="30000" dirty="0">
                <a:solidFill>
                  <a:srgbClr val="2E2E2E"/>
                </a:solidFill>
                <a:effectLst/>
              </a:rPr>
              <a:t>+</a:t>
            </a:r>
            <a:r>
              <a:rPr lang="en-US" b="0" i="0" dirty="0">
                <a:solidFill>
                  <a:srgbClr val="2E2E2E"/>
                </a:solidFill>
                <a:effectLst/>
              </a:rPr>
              <a:t>. 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2E2E2E"/>
                </a:solidFill>
                <a:effectLst/>
              </a:rPr>
              <a:t>	P is taken up and replaced by P minerals dissolved to resupply 	solution H</a:t>
            </a:r>
            <a:r>
              <a:rPr lang="en-US" b="0" i="0" baseline="-25000" dirty="0">
                <a:solidFill>
                  <a:srgbClr val="2E2E2E"/>
                </a:solidFill>
                <a:effectLst/>
              </a:rPr>
              <a:t>2</a:t>
            </a:r>
            <a:r>
              <a:rPr lang="en-US" b="0" i="0" dirty="0">
                <a:solidFill>
                  <a:srgbClr val="2E2E2E"/>
                </a:solidFill>
                <a:effectLst/>
              </a:rPr>
              <a:t>PO</a:t>
            </a:r>
            <a:r>
              <a:rPr lang="en-US" b="0" i="0" baseline="-25000" dirty="0">
                <a:solidFill>
                  <a:srgbClr val="2E2E2E"/>
                </a:solidFill>
                <a:effectLst/>
              </a:rPr>
              <a:t>4</a:t>
            </a:r>
            <a:r>
              <a:rPr lang="en-US" b="0" i="0" baseline="30000" dirty="0">
                <a:solidFill>
                  <a:srgbClr val="2E2E2E"/>
                </a:solidFill>
                <a:effectLst/>
              </a:rPr>
              <a:t>−</a:t>
            </a:r>
            <a:r>
              <a:rPr lang="en-US" b="0" i="0" dirty="0">
                <a:solidFill>
                  <a:srgbClr val="2E2E2E"/>
                </a:solidFill>
                <a:effectLst/>
              </a:rPr>
              <a:t>. 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333333"/>
                </a:solidFill>
                <a:effectLst/>
              </a:rPr>
              <a:t>Sandy soils have the lowest buffer capacity, so they can acidify faster because they don’t resist the change in </a:t>
            </a:r>
            <a:r>
              <a:rPr lang="en-US" b="0" i="0" dirty="0" err="1">
                <a:solidFill>
                  <a:srgbClr val="333333"/>
                </a:solidFill>
                <a:effectLst/>
              </a:rPr>
              <a:t>pH.</a:t>
            </a:r>
            <a:endParaRPr lang="en-US" b="0" i="0" dirty="0">
              <a:solidFill>
                <a:srgbClr val="333333"/>
              </a:solidFill>
              <a:effectLst/>
            </a:endParaRPr>
          </a:p>
          <a:p>
            <a:pPr marL="0" indent="0" algn="l">
              <a:buNone/>
            </a:pPr>
            <a:r>
              <a:rPr lang="en-US" dirty="0">
                <a:solidFill>
                  <a:srgbClr val="333333"/>
                </a:solidFill>
              </a:rPr>
              <a:t>F</a:t>
            </a:r>
            <a:r>
              <a:rPr lang="en-US" b="0" i="0" dirty="0">
                <a:solidFill>
                  <a:srgbClr val="333333"/>
                </a:solidFill>
                <a:effectLst/>
              </a:rPr>
              <a:t>or the same reason they can also be corrected the easiest.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333333"/>
                </a:solidFill>
                <a:effectLst/>
              </a:rPr>
              <a:t>Example: Less lime is needed to increase the pH of acidic sandy soils compared with clay soils.</a:t>
            </a:r>
            <a:endParaRPr lang="en-US" b="0" i="0" dirty="0">
              <a:solidFill>
                <a:srgbClr val="2E2E2E"/>
              </a:solidFill>
              <a:effectLst/>
            </a:endParaRPr>
          </a:p>
          <a:p>
            <a:endParaRPr lang="en-US" dirty="0"/>
          </a:p>
        </p:txBody>
      </p:sp>
      <p:pic>
        <p:nvPicPr>
          <p:cNvPr id="4" name="Picture 14" descr="UF_IFAS wordmark">
            <a:extLst>
              <a:ext uri="{FF2B5EF4-FFF2-40B4-BE49-F238E27FC236}">
                <a16:creationId xmlns:a16="http://schemas.microsoft.com/office/drawing/2014/main" id="{B3EBD64C-F6F4-AFE9-D0B3-A9CAA314E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771" y="6050827"/>
            <a:ext cx="2295976" cy="74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2E0A0A6-5978-3711-42FC-E8E0E17AB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What can change soil pH?</a:t>
            </a:r>
            <a:br>
              <a:rPr lang="en-US" dirty="0"/>
            </a:br>
            <a:r>
              <a:rPr lang="en-US" dirty="0"/>
              <a:t>2. </a:t>
            </a:r>
            <a:r>
              <a:rPr lang="en-US" b="1" dirty="0"/>
              <a:t>Soil buffering capacity</a:t>
            </a:r>
          </a:p>
        </p:txBody>
      </p:sp>
    </p:spTree>
    <p:extLst>
      <p:ext uri="{BB962C8B-B14F-4D97-AF65-F5344CB8AC3E}">
        <p14:creationId xmlns:p14="http://schemas.microsoft.com/office/powerpoint/2010/main" val="2504507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97117-A895-C8D9-E212-26DFD3151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22364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Plant can alter soil pH through imbalanced cation/anion uptake</a:t>
            </a:r>
          </a:p>
          <a:p>
            <a:r>
              <a:rPr lang="en-US" dirty="0"/>
              <a:t>As cations are taken up by plant roots, electrical neutrality is maintained by uptake of anions or extrusion of H</a:t>
            </a:r>
            <a:r>
              <a:rPr lang="en-US" baseline="30000" dirty="0"/>
              <a:t>+</a:t>
            </a:r>
            <a:r>
              <a:rPr lang="en-US" dirty="0"/>
              <a:t> or an organic acid</a:t>
            </a:r>
          </a:p>
          <a:p>
            <a:r>
              <a:rPr lang="en-US" dirty="0"/>
              <a:t>The opposite is also true, uptake in anions result in extrusion of OH</a:t>
            </a:r>
            <a:r>
              <a:rPr lang="en-US" baseline="30000" dirty="0"/>
              <a:t>-</a:t>
            </a:r>
            <a:r>
              <a:rPr lang="en-US" dirty="0"/>
              <a:t> or HCO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</a:p>
          <a:p>
            <a:r>
              <a:rPr lang="en-US" dirty="0">
                <a:highlight>
                  <a:srgbClr val="FFFF00"/>
                </a:highlight>
              </a:rPr>
              <a:t>Excess cation uptake results in net increase in soil pH</a:t>
            </a:r>
          </a:p>
          <a:p>
            <a:r>
              <a:rPr lang="en-US" dirty="0"/>
              <a:t>Leaching of NO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dirty="0"/>
              <a:t> and SO</a:t>
            </a:r>
            <a:r>
              <a:rPr lang="en-US" baseline="-25000" dirty="0"/>
              <a:t>4</a:t>
            </a:r>
            <a:r>
              <a:rPr lang="en-US" baseline="30000" dirty="0"/>
              <a:t>-2</a:t>
            </a:r>
            <a:r>
              <a:rPr lang="en-US" dirty="0"/>
              <a:t> along with equivalent cations decrease soil pH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5FADD2-1D09-6716-1800-3705009E7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5" y="2386806"/>
            <a:ext cx="5286375" cy="3228975"/>
          </a:xfrm>
          <a:prstGeom prst="rect">
            <a:avLst/>
          </a:prstGeom>
        </p:spPr>
      </p:pic>
      <p:pic>
        <p:nvPicPr>
          <p:cNvPr id="6" name="Picture 14" descr="UF_IFAS wordmark">
            <a:extLst>
              <a:ext uri="{FF2B5EF4-FFF2-40B4-BE49-F238E27FC236}">
                <a16:creationId xmlns:a16="http://schemas.microsoft.com/office/drawing/2014/main" id="{94458B86-FB73-5F46-E480-7FB8650E5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771" y="6050827"/>
            <a:ext cx="2295976" cy="74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71893E-B830-1535-8F57-50D43E17141F}"/>
              </a:ext>
            </a:extLst>
          </p:cNvPr>
          <p:cNvSpPr txBox="1"/>
          <p:nvPr/>
        </p:nvSpPr>
        <p:spPr>
          <a:xfrm>
            <a:off x="7720612" y="1446546"/>
            <a:ext cx="41583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The figure below has root hairs that </a:t>
            </a:r>
          </a:p>
          <a:p>
            <a:r>
              <a:rPr lang="en-US" dirty="0"/>
              <a:t>blueberry does not. Uptake occurs directly</a:t>
            </a:r>
          </a:p>
          <a:p>
            <a:r>
              <a:rPr lang="en-US" dirty="0"/>
              <a:t>through the root surface.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B278038-6414-2D05-15B2-FDEFBD680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What can change soil pH?</a:t>
            </a:r>
            <a:br>
              <a:rPr lang="en-US" dirty="0"/>
            </a:br>
            <a:r>
              <a:rPr lang="en-US" dirty="0"/>
              <a:t>3. </a:t>
            </a:r>
            <a:r>
              <a:rPr lang="en-US" b="1" dirty="0"/>
              <a:t>Plant activity</a:t>
            </a:r>
          </a:p>
        </p:txBody>
      </p:sp>
    </p:spTree>
    <p:extLst>
      <p:ext uri="{BB962C8B-B14F-4D97-AF65-F5344CB8AC3E}">
        <p14:creationId xmlns:p14="http://schemas.microsoft.com/office/powerpoint/2010/main" val="81823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5D68-B6C4-78B2-D4DC-034F46F2F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Roots acidify soil to solubilize nutrients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91C77-974E-D581-9135-BC8BE8C6A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b="0" i="0" dirty="0">
                <a:effectLst/>
              </a:rPr>
              <a:t>Plants </a:t>
            </a:r>
            <a:r>
              <a:rPr lang="en-US" b="1" i="0" dirty="0">
                <a:effectLst/>
              </a:rPr>
              <a:t>secreting</a:t>
            </a:r>
            <a:r>
              <a:rPr lang="en-US" b="0" i="0" dirty="0">
                <a:effectLst/>
              </a:rPr>
              <a:t> </a:t>
            </a:r>
            <a:r>
              <a:rPr lang="en-US" b="1" i="0" dirty="0">
                <a:effectLst/>
              </a:rPr>
              <a:t>H</a:t>
            </a:r>
            <a:r>
              <a:rPr lang="en-US" b="1" i="0" baseline="30000" dirty="0">
                <a:effectLst/>
              </a:rPr>
              <a:t>+</a:t>
            </a:r>
            <a:r>
              <a:rPr lang="en-US" b="0" i="0" dirty="0">
                <a:effectLst/>
              </a:rPr>
              <a:t> by cellular </a:t>
            </a:r>
            <a:r>
              <a:rPr lang="en-US" b="1" i="0" dirty="0">
                <a:effectLst/>
              </a:rPr>
              <a:t>respiration</a:t>
            </a:r>
            <a:r>
              <a:rPr lang="en-US" b="0" i="0" dirty="0">
                <a:effectLst/>
              </a:rPr>
              <a:t>: </a:t>
            </a:r>
            <a:r>
              <a:rPr lang="en-US" b="1" i="0" dirty="0">
                <a:effectLst/>
              </a:rPr>
              <a:t>CO</a:t>
            </a:r>
            <a:r>
              <a:rPr lang="en-US" b="1" i="0" baseline="-25000" dirty="0">
                <a:effectLst/>
              </a:rPr>
              <a:t>2</a:t>
            </a:r>
            <a:r>
              <a:rPr lang="en-US" b="0" i="0" dirty="0">
                <a:effectLst/>
              </a:rPr>
              <a:t> reacts with </a:t>
            </a:r>
            <a:r>
              <a:rPr lang="en-US" b="1" i="0" dirty="0">
                <a:effectLst/>
              </a:rPr>
              <a:t>H</a:t>
            </a:r>
            <a:r>
              <a:rPr lang="en-US" b="1" i="0" baseline="-25000" dirty="0">
                <a:effectLst/>
              </a:rPr>
              <a:t>2</a:t>
            </a:r>
            <a:r>
              <a:rPr lang="en-US" b="1" i="0" dirty="0">
                <a:effectLst/>
              </a:rPr>
              <a:t>O</a:t>
            </a:r>
            <a:r>
              <a:rPr lang="en-US" b="0" i="0" dirty="0">
                <a:effectLst/>
              </a:rPr>
              <a:t> to form carbonic acid (</a:t>
            </a:r>
            <a:r>
              <a:rPr lang="en-US" b="1" i="0" dirty="0">
                <a:effectLst/>
              </a:rPr>
              <a:t>H</a:t>
            </a:r>
            <a:r>
              <a:rPr lang="en-US" b="1" i="0" baseline="-25000" dirty="0">
                <a:effectLst/>
              </a:rPr>
              <a:t>2</a:t>
            </a:r>
            <a:r>
              <a:rPr lang="en-US" b="1" i="0" dirty="0">
                <a:effectLst/>
              </a:rPr>
              <a:t>CO3</a:t>
            </a:r>
            <a:r>
              <a:rPr lang="en-US" b="0" i="0" dirty="0">
                <a:effectLst/>
              </a:rPr>
              <a:t>) in the soil, which dissociates to add </a:t>
            </a:r>
            <a:r>
              <a:rPr lang="en-US" b="1" i="0" dirty="0">
                <a:effectLst/>
              </a:rPr>
              <a:t>H</a:t>
            </a:r>
            <a:r>
              <a:rPr lang="en-US" b="1" i="0" baseline="30000" dirty="0">
                <a:effectLst/>
              </a:rPr>
              <a:t>+</a:t>
            </a:r>
            <a:r>
              <a:rPr lang="en-US" b="0" i="0" dirty="0">
                <a:effectLst/>
              </a:rPr>
              <a:t> to the soil.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2CBD454-D0C0-AB9E-4B08-06007C032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69328"/>
            <a:ext cx="4953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UF_IFAS wordmark">
            <a:extLst>
              <a:ext uri="{FF2B5EF4-FFF2-40B4-BE49-F238E27FC236}">
                <a16:creationId xmlns:a16="http://schemas.microsoft.com/office/drawing/2014/main" id="{44F558CB-7141-3424-92AF-EA3E7DA4E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771" y="6050827"/>
            <a:ext cx="2295976" cy="74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636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4D909-E7B9-C88C-D049-828F11074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Transformation of NH</a:t>
            </a:r>
            <a:r>
              <a:rPr lang="en-US" baseline="-25000" dirty="0"/>
              <a:t>3</a:t>
            </a:r>
            <a:r>
              <a:rPr lang="en-US" dirty="0"/>
              <a:t> or NH</a:t>
            </a:r>
            <a:r>
              <a:rPr lang="en-US" baseline="-25000" dirty="0"/>
              <a:t>4</a:t>
            </a:r>
            <a:r>
              <a:rPr lang="en-US" dirty="0"/>
              <a:t> fertilizer to NO</a:t>
            </a:r>
            <a:r>
              <a:rPr lang="en-US" baseline="-25000" dirty="0"/>
              <a:t>3</a:t>
            </a:r>
            <a:r>
              <a:rPr lang="en-US" dirty="0"/>
              <a:t> in the soil produces large amount of H</a:t>
            </a:r>
            <a:r>
              <a:rPr lang="en-US" baseline="30000" dirty="0"/>
              <a:t>+</a:t>
            </a:r>
            <a:r>
              <a:rPr lang="en-US" dirty="0"/>
              <a:t> </a:t>
            </a:r>
          </a:p>
          <a:p>
            <a:r>
              <a:rPr lang="en-US" dirty="0"/>
              <a:t>Soil acidification is increased when S and P sources are combined with NH</a:t>
            </a:r>
            <a:r>
              <a:rPr lang="en-US" baseline="-25000" dirty="0"/>
              <a:t>4</a:t>
            </a:r>
          </a:p>
          <a:p>
            <a:r>
              <a:rPr lang="en-US" dirty="0"/>
              <a:t>The amount of H</a:t>
            </a:r>
            <a:r>
              <a:rPr lang="en-US" baseline="30000" dirty="0"/>
              <a:t>+</a:t>
            </a:r>
            <a:r>
              <a:rPr lang="en-US" dirty="0"/>
              <a:t> is relatively small and has little effect on bulk soil pH in the short term.</a:t>
            </a:r>
          </a:p>
        </p:txBody>
      </p:sp>
      <p:pic>
        <p:nvPicPr>
          <p:cNvPr id="4" name="Picture 14" descr="UF_IFAS wordmark">
            <a:extLst>
              <a:ext uri="{FF2B5EF4-FFF2-40B4-BE49-F238E27FC236}">
                <a16:creationId xmlns:a16="http://schemas.microsoft.com/office/drawing/2014/main" id="{189AA062-A710-73FA-9D80-43B27C6BA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771" y="6050827"/>
            <a:ext cx="2295976" cy="74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E65FF4-AACD-348B-9E78-16F370B83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What can change soil pH?</a:t>
            </a:r>
            <a:br>
              <a:rPr lang="en-US" dirty="0"/>
            </a:br>
            <a:r>
              <a:rPr lang="en-US" dirty="0"/>
              <a:t>4. </a:t>
            </a:r>
            <a:r>
              <a:rPr lang="en-US" b="1" dirty="0"/>
              <a:t>Fertilizers</a:t>
            </a:r>
          </a:p>
        </p:txBody>
      </p:sp>
    </p:spTree>
    <p:extLst>
      <p:ext uri="{BB962C8B-B14F-4D97-AF65-F5344CB8AC3E}">
        <p14:creationId xmlns:p14="http://schemas.microsoft.com/office/powerpoint/2010/main" val="820988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8CAB4-4C77-01A2-C558-3312611D5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pH affects nitrogen volatilization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EC28D-1128-B051-DFC0-62B780B4A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6042"/>
            <a:ext cx="10515600" cy="5150068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delle"/>
              </a:rPr>
              <a:t>Soil pH can play a role in N volatilization losses. Ammonium (NH</a:t>
            </a:r>
            <a:r>
              <a:rPr lang="en-US" b="0" i="0" baseline="-25000" dirty="0">
                <a:solidFill>
                  <a:srgbClr val="222222"/>
                </a:solidFill>
                <a:effectLst/>
                <a:latin typeface="adelle"/>
              </a:rPr>
              <a:t>4</a:t>
            </a:r>
            <a:r>
              <a:rPr lang="en-US" b="0" i="0" baseline="30000" dirty="0">
                <a:solidFill>
                  <a:srgbClr val="222222"/>
                </a:solidFill>
                <a:effectLst/>
                <a:latin typeface="adelle"/>
              </a:rPr>
              <a:t>+</a:t>
            </a:r>
            <a:r>
              <a:rPr lang="en-US" b="0" i="0" dirty="0">
                <a:solidFill>
                  <a:srgbClr val="222222"/>
                </a:solidFill>
                <a:effectLst/>
                <a:latin typeface="adelle"/>
              </a:rPr>
              <a:t>)in the soil solution exists in equilibrium with ammonia gas (NH</a:t>
            </a:r>
            <a:r>
              <a:rPr lang="en-US" b="0" i="0" baseline="-25000" dirty="0">
                <a:solidFill>
                  <a:srgbClr val="222222"/>
                </a:solidFill>
                <a:effectLst/>
                <a:latin typeface="adelle"/>
              </a:rPr>
              <a:t>3</a:t>
            </a:r>
            <a:r>
              <a:rPr lang="en-US" b="0" i="0" dirty="0">
                <a:solidFill>
                  <a:srgbClr val="222222"/>
                </a:solidFill>
                <a:effectLst/>
                <a:latin typeface="adelle"/>
              </a:rPr>
              <a:t>). 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adelle"/>
              </a:rPr>
              <a:t>The equilibrium is strongly pH dependent. The difference between NH</a:t>
            </a:r>
            <a:r>
              <a:rPr lang="en-US" b="0" i="0" baseline="-25000" dirty="0">
                <a:solidFill>
                  <a:srgbClr val="222222"/>
                </a:solidFill>
                <a:effectLst/>
                <a:latin typeface="adelle"/>
              </a:rPr>
              <a:t>3</a:t>
            </a:r>
            <a:r>
              <a:rPr lang="en-US" b="0" i="0" dirty="0">
                <a:solidFill>
                  <a:srgbClr val="222222"/>
                </a:solidFill>
                <a:effectLst/>
                <a:latin typeface="adelle"/>
              </a:rPr>
              <a:t> and NH</a:t>
            </a:r>
            <a:r>
              <a:rPr lang="en-US" b="0" i="0" baseline="-25000" dirty="0">
                <a:solidFill>
                  <a:srgbClr val="222222"/>
                </a:solidFill>
                <a:effectLst/>
                <a:latin typeface="adelle"/>
              </a:rPr>
              <a:t>4</a:t>
            </a:r>
            <a:r>
              <a:rPr lang="en-US" b="0" i="0" baseline="30000" dirty="0">
                <a:solidFill>
                  <a:srgbClr val="222222"/>
                </a:solidFill>
                <a:effectLst/>
                <a:latin typeface="adelle"/>
              </a:rPr>
              <a:t>+</a:t>
            </a:r>
            <a:r>
              <a:rPr lang="en-US" b="0" i="0" dirty="0">
                <a:solidFill>
                  <a:srgbClr val="222222"/>
                </a:solidFill>
                <a:effectLst/>
                <a:latin typeface="adelle"/>
              </a:rPr>
              <a:t> is one H</a:t>
            </a:r>
            <a:r>
              <a:rPr lang="en-US" b="0" i="0" baseline="30000" dirty="0">
                <a:solidFill>
                  <a:srgbClr val="222222"/>
                </a:solidFill>
                <a:effectLst/>
                <a:latin typeface="adelle"/>
              </a:rPr>
              <a:t>+</a:t>
            </a:r>
            <a:r>
              <a:rPr lang="en-US" b="0" i="0" dirty="0">
                <a:solidFill>
                  <a:srgbClr val="222222"/>
                </a:solidFill>
                <a:effectLst/>
                <a:latin typeface="adelle"/>
              </a:rPr>
              <a:t> ion. 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adelle"/>
              </a:rPr>
              <a:t>For example, if NH</a:t>
            </a:r>
            <a:r>
              <a:rPr lang="en-US" b="0" i="0" baseline="-25000" dirty="0">
                <a:solidFill>
                  <a:srgbClr val="222222"/>
                </a:solidFill>
                <a:effectLst/>
                <a:latin typeface="adelle"/>
              </a:rPr>
              <a:t>4</a:t>
            </a:r>
            <a:r>
              <a:rPr lang="en-US" b="0" i="0" baseline="30000" dirty="0">
                <a:solidFill>
                  <a:srgbClr val="222222"/>
                </a:solidFill>
                <a:effectLst/>
                <a:latin typeface="adelle"/>
              </a:rPr>
              <a:t>+</a:t>
            </a:r>
            <a:r>
              <a:rPr lang="en-US" b="0" i="0" dirty="0">
                <a:solidFill>
                  <a:srgbClr val="222222"/>
                </a:solidFill>
                <a:effectLst/>
                <a:latin typeface="adelle"/>
              </a:rPr>
              <a:t> were applied to a soil at pH 7, the equilibrium condition would be 99% NH</a:t>
            </a:r>
            <a:r>
              <a:rPr lang="en-US" b="0" i="0" baseline="-25000" dirty="0">
                <a:solidFill>
                  <a:srgbClr val="222222"/>
                </a:solidFill>
                <a:effectLst/>
                <a:latin typeface="adelle"/>
              </a:rPr>
              <a:t>4</a:t>
            </a:r>
            <a:r>
              <a:rPr lang="en-US" b="0" i="0" baseline="30000" dirty="0">
                <a:solidFill>
                  <a:srgbClr val="222222"/>
                </a:solidFill>
                <a:effectLst/>
                <a:latin typeface="adelle"/>
              </a:rPr>
              <a:t>+</a:t>
            </a:r>
            <a:r>
              <a:rPr lang="en-US" b="0" i="0" dirty="0">
                <a:solidFill>
                  <a:srgbClr val="222222"/>
                </a:solidFill>
                <a:effectLst/>
                <a:latin typeface="adelle"/>
              </a:rPr>
              <a:t> and 1% NH</a:t>
            </a:r>
            <a:r>
              <a:rPr lang="en-US" b="0" i="0" baseline="-25000" dirty="0">
                <a:solidFill>
                  <a:srgbClr val="222222"/>
                </a:solidFill>
                <a:effectLst/>
                <a:latin typeface="adelle"/>
              </a:rPr>
              <a:t>3</a:t>
            </a:r>
            <a:r>
              <a:rPr lang="en-US" b="0" i="0" dirty="0">
                <a:solidFill>
                  <a:srgbClr val="222222"/>
                </a:solidFill>
                <a:effectLst/>
                <a:latin typeface="adelle"/>
              </a:rPr>
              <a:t>. At pH 8, about 10% would exist as NH</a:t>
            </a:r>
            <a:r>
              <a:rPr lang="en-US" b="0" i="0" baseline="-25000" dirty="0">
                <a:solidFill>
                  <a:srgbClr val="222222"/>
                </a:solidFill>
                <a:effectLst/>
                <a:latin typeface="adelle"/>
              </a:rPr>
              <a:t>3</a:t>
            </a:r>
            <a:r>
              <a:rPr lang="en-US" b="0" i="0" dirty="0">
                <a:solidFill>
                  <a:srgbClr val="222222"/>
                </a:solidFill>
                <a:effectLst/>
                <a:latin typeface="adelle"/>
              </a:rPr>
              <a:t> gas. 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adelle"/>
              </a:rPr>
              <a:t>This means that ammonium N sources will volatilize more at higher soil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delle"/>
              </a:rPr>
              <a:t>pH.</a:t>
            </a:r>
            <a:endParaRPr lang="en-US" b="0" i="0" dirty="0">
              <a:solidFill>
                <a:srgbClr val="222222"/>
              </a:solidFill>
              <a:effectLst/>
              <a:latin typeface="adelle"/>
            </a:endParaRPr>
          </a:p>
          <a:p>
            <a:r>
              <a:rPr lang="en-US" dirty="0">
                <a:solidFill>
                  <a:srgbClr val="222222"/>
                </a:solidFill>
                <a:latin typeface="adelle"/>
              </a:rPr>
              <a:t>Special note about urea (46-0-0): It converts to ammonium carbonate, creating its own high pH environment.</a:t>
            </a:r>
            <a:endParaRPr lang="en-US" dirty="0"/>
          </a:p>
        </p:txBody>
      </p:sp>
      <p:pic>
        <p:nvPicPr>
          <p:cNvPr id="4" name="Picture 14" descr="UF_IFAS wordmark">
            <a:extLst>
              <a:ext uri="{FF2B5EF4-FFF2-40B4-BE49-F238E27FC236}">
                <a16:creationId xmlns:a16="http://schemas.microsoft.com/office/drawing/2014/main" id="{ADD92383-F2D0-7DD0-BF35-D2CFF7900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771" y="6050827"/>
            <a:ext cx="2295976" cy="74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467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BC0F5-7D74-D9E6-B64F-61F286CAE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pH affects micronutrient availability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BBC1D-5066-0F53-8B47-91AA9CDD7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0" i="0" dirty="0">
                <a:solidFill>
                  <a:srgbClr val="333333"/>
                </a:solidFill>
                <a:effectLst/>
                <a:latin typeface="gentona_light"/>
              </a:rPr>
              <a:t>Micronutrients important for blueberry production include iron, manganese, zinc, copper, and boron.</a:t>
            </a:r>
          </a:p>
          <a:p>
            <a:r>
              <a:rPr lang="en-US" sz="2800" b="0" i="0" dirty="0">
                <a:solidFill>
                  <a:srgbClr val="333333"/>
                </a:solidFill>
                <a:effectLst/>
                <a:latin typeface="gentona_light"/>
              </a:rPr>
              <a:t>Example: Fe may be present in the soil in sufficient quantities but unavailable for plant uptake at higher soil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gentona_light"/>
              </a:rPr>
              <a:t>pH.</a:t>
            </a:r>
            <a:endParaRPr lang="en-US" sz="2800" b="0" i="0" dirty="0">
              <a:solidFill>
                <a:srgbClr val="333333"/>
              </a:solidFill>
              <a:effectLst/>
              <a:latin typeface="gentona_light"/>
            </a:endParaRPr>
          </a:p>
          <a:p>
            <a:r>
              <a:rPr lang="en-US" sz="2800" b="0" i="0" dirty="0">
                <a:solidFill>
                  <a:srgbClr val="333333"/>
                </a:solidFill>
                <a:effectLst/>
                <a:latin typeface="gentona_light"/>
              </a:rPr>
              <a:t>Pine bark contains micronutrients such as Mn, along with lowering soil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gentona_light"/>
              </a:rPr>
              <a:t>pH.</a:t>
            </a:r>
            <a:endParaRPr lang="en-US" sz="2800" b="0" i="0" dirty="0">
              <a:solidFill>
                <a:srgbClr val="333333"/>
              </a:solidFill>
              <a:effectLst/>
              <a:latin typeface="gentona_light"/>
            </a:endParaRPr>
          </a:p>
          <a:p>
            <a:endParaRPr lang="en-US" dirty="0"/>
          </a:p>
        </p:txBody>
      </p:sp>
      <p:pic>
        <p:nvPicPr>
          <p:cNvPr id="4" name="Picture 14" descr="UF_IFAS wordmark">
            <a:extLst>
              <a:ext uri="{FF2B5EF4-FFF2-40B4-BE49-F238E27FC236}">
                <a16:creationId xmlns:a16="http://schemas.microsoft.com/office/drawing/2014/main" id="{E798E375-80BA-8F1E-8115-83A276D8E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771" y="6050827"/>
            <a:ext cx="2295976" cy="74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386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BC0F5-7D74-D9E6-B64F-61F286CAE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– Know your soil pH!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BBC1D-5066-0F53-8B47-91AA9CDD7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490"/>
            <a:ext cx="10515600" cy="5192109"/>
          </a:xfrm>
        </p:spPr>
        <p:txBody>
          <a:bodyPr>
            <a:normAutofit lnSpcReduction="10000"/>
          </a:bodyPr>
          <a:lstStyle/>
          <a:p>
            <a:r>
              <a:rPr lang="en-US" sz="3600" b="0" i="0" dirty="0">
                <a:solidFill>
                  <a:srgbClr val="333333"/>
                </a:solidFill>
                <a:effectLst/>
                <a:latin typeface="gentona_light"/>
              </a:rPr>
              <a:t>Know the pH scale and what it means.</a:t>
            </a:r>
          </a:p>
          <a:p>
            <a:r>
              <a:rPr lang="en-US" sz="3600" dirty="0">
                <a:solidFill>
                  <a:srgbClr val="333333"/>
                </a:solidFill>
                <a:latin typeface="gentona_light"/>
              </a:rPr>
              <a:t>Be aware that s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gentona_light"/>
              </a:rPr>
              <a:t>oil pH affects chemical and biological functions, in particular </a:t>
            </a:r>
            <a:r>
              <a:rPr lang="en-US" sz="36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gentona_light"/>
              </a:rPr>
              <a:t>plant nutrient availability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gentona_light"/>
              </a:rPr>
              <a:t>.</a:t>
            </a:r>
          </a:p>
          <a:p>
            <a:r>
              <a:rPr lang="en-US" sz="3600" b="0" i="0" dirty="0">
                <a:solidFill>
                  <a:srgbClr val="333333"/>
                </a:solidFill>
                <a:effectLst/>
                <a:latin typeface="gentona_light"/>
              </a:rPr>
              <a:t>Know (and manage) the causes of pH change in Florida sandy soils:</a:t>
            </a:r>
          </a:p>
          <a:p>
            <a:pPr lvl="1"/>
            <a:r>
              <a:rPr lang="en-US" sz="3200" b="0" i="0" dirty="0">
                <a:solidFill>
                  <a:srgbClr val="333333"/>
                </a:solidFill>
                <a:effectLst/>
                <a:latin typeface="gentona_light"/>
              </a:rPr>
              <a:t>Nutrient leaching (pH 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gentona_light"/>
                <a:sym typeface="Symbol" panose="05050102010706020507" pitchFamily="18" charset="2"/>
              </a:rPr>
              <a:t>)</a:t>
            </a:r>
            <a:endParaRPr lang="en-US" sz="3200" b="0" i="0" dirty="0">
              <a:solidFill>
                <a:srgbClr val="333333"/>
              </a:solidFill>
              <a:effectLst/>
              <a:latin typeface="gentona_light"/>
            </a:endParaRPr>
          </a:p>
          <a:p>
            <a:pPr lvl="1"/>
            <a:r>
              <a:rPr lang="en-US" sz="3200" b="0" i="0" dirty="0">
                <a:solidFill>
                  <a:srgbClr val="333333"/>
                </a:solidFill>
                <a:effectLst/>
                <a:latin typeface="gentona_light"/>
              </a:rPr>
              <a:t>Low soil buffering capacity (pH 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gentona_light"/>
                <a:sym typeface="Symbol" panose="05050102010706020507" pitchFamily="18" charset="2"/>
              </a:rPr>
              <a:t> or )</a:t>
            </a:r>
            <a:endParaRPr lang="en-US" sz="3200" b="0" i="0" dirty="0">
              <a:solidFill>
                <a:srgbClr val="333333"/>
              </a:solidFill>
              <a:effectLst/>
              <a:latin typeface="gentona_light"/>
            </a:endParaRPr>
          </a:p>
          <a:p>
            <a:pPr lvl="1"/>
            <a:r>
              <a:rPr lang="en-US" sz="3200" b="0" i="0" dirty="0">
                <a:solidFill>
                  <a:srgbClr val="333333"/>
                </a:solidFill>
                <a:effectLst/>
                <a:latin typeface="gentona_light"/>
              </a:rPr>
              <a:t>Plant growth and residue decomposition </a:t>
            </a:r>
            <a:r>
              <a:rPr lang="en-US" sz="3200" dirty="0">
                <a:solidFill>
                  <a:srgbClr val="333333"/>
                </a:solidFill>
                <a:latin typeface="gentona_light"/>
              </a:rPr>
              <a:t>(pH 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gentona_light"/>
                <a:sym typeface="Symbol" panose="05050102010706020507" pitchFamily="18" charset="2"/>
              </a:rPr>
              <a:t></a:t>
            </a:r>
            <a:r>
              <a:rPr lang="en-US" sz="3200" dirty="0">
                <a:solidFill>
                  <a:srgbClr val="333333"/>
                </a:solidFill>
                <a:latin typeface="gentona_light"/>
                <a:sym typeface="Symbol" panose="05050102010706020507" pitchFamily="18" charset="2"/>
              </a:rPr>
              <a:t>)</a:t>
            </a:r>
            <a:endParaRPr lang="en-US" sz="3200" b="0" i="0" dirty="0">
              <a:solidFill>
                <a:srgbClr val="333333"/>
              </a:solidFill>
              <a:effectLst/>
              <a:latin typeface="gentona_light"/>
            </a:endParaRPr>
          </a:p>
          <a:p>
            <a:pPr lvl="1"/>
            <a:r>
              <a:rPr lang="en-US" sz="3200" dirty="0">
                <a:solidFill>
                  <a:srgbClr val="333333"/>
                </a:solidFill>
                <a:latin typeface="gentona_light"/>
              </a:rPr>
              <a:t>Fertilizer choices 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gentona_light"/>
              </a:rPr>
              <a:t>(pH 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gentona_light"/>
                <a:sym typeface="Symbol" panose="05050102010706020507" pitchFamily="18" charset="2"/>
              </a:rPr>
              <a:t> or  or neutral)</a:t>
            </a:r>
            <a:endParaRPr lang="en-US" sz="3200" dirty="0">
              <a:solidFill>
                <a:srgbClr val="333333"/>
              </a:solidFill>
              <a:latin typeface="gentona_light"/>
            </a:endParaRPr>
          </a:p>
          <a:p>
            <a:pPr lvl="1"/>
            <a:r>
              <a:rPr lang="en-US" sz="3200" b="0" i="0" dirty="0">
                <a:solidFill>
                  <a:srgbClr val="333333"/>
                </a:solidFill>
                <a:effectLst/>
                <a:latin typeface="gentona_light"/>
              </a:rPr>
              <a:t>Irrigation water (pH 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gentona_light"/>
                <a:sym typeface="Symbol" panose="05050102010706020507" pitchFamily="18" charset="2"/>
              </a:rPr>
              <a:t>)</a:t>
            </a:r>
            <a:endParaRPr lang="en-US" sz="3200" b="0" i="0" dirty="0">
              <a:solidFill>
                <a:srgbClr val="333333"/>
              </a:solidFill>
              <a:effectLst/>
              <a:latin typeface="gentona_light"/>
            </a:endParaRPr>
          </a:p>
          <a:p>
            <a:endParaRPr lang="en-US" dirty="0"/>
          </a:p>
        </p:txBody>
      </p:sp>
      <p:pic>
        <p:nvPicPr>
          <p:cNvPr id="4" name="Picture 14" descr="UF_IFAS wordmark">
            <a:extLst>
              <a:ext uri="{FF2B5EF4-FFF2-40B4-BE49-F238E27FC236}">
                <a16:creationId xmlns:a16="http://schemas.microsoft.com/office/drawing/2014/main" id="{E798E375-80BA-8F1E-8115-83A276D8E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771" y="6050827"/>
            <a:ext cx="2295976" cy="74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846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0D67B5-97FA-50D7-D389-169365B4D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2" y="13200"/>
            <a:ext cx="11247119" cy="687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80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94B54-EDD1-493E-B80B-A5B31AC70D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49375"/>
          </a:xfrm>
        </p:spPr>
        <p:txBody>
          <a:bodyPr>
            <a:normAutofit/>
          </a:bodyPr>
          <a:lstStyle/>
          <a:p>
            <a:r>
              <a:rPr lang="en-US" sz="8000"/>
              <a:t>Thank you</a:t>
            </a:r>
          </a:p>
        </p:txBody>
      </p:sp>
      <p:pic>
        <p:nvPicPr>
          <p:cNvPr id="4" name="Picture 14" descr="UF_IFAS wordmark">
            <a:extLst>
              <a:ext uri="{FF2B5EF4-FFF2-40B4-BE49-F238E27FC236}">
                <a16:creationId xmlns:a16="http://schemas.microsoft.com/office/drawing/2014/main" id="{FDCF24AF-1522-B267-9421-7C9808F38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747" y="5684169"/>
            <a:ext cx="3429000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155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2F5D1-1F42-471B-AC8A-AFB06BD5E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Fertilizer Science and Technology Graduate Certificate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A9BEA-A28A-4A69-B8B9-C5F01BC0C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50484"/>
          </a:xfrm>
        </p:spPr>
        <p:txBody>
          <a:bodyPr>
            <a:normAutofit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Official Start – Spring </a:t>
            </a:r>
            <a:r>
              <a:rPr lang="en-US" sz="2600" b="1">
                <a:ea typeface="Times New Roman" panose="02020603050405020304" pitchFamily="18" charset="0"/>
                <a:cs typeface="Times New Roman" panose="02020603050405020304" pitchFamily="18" charset="0"/>
              </a:rPr>
              <a:t>term 2023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600" b="1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Requirements for Completion:</a:t>
            </a:r>
            <a:endParaRPr lang="en-US" sz="2600" b="1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total of four courses, 3 core courses (9 credits), 1 elective course (3 credits) 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b="1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600" b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courses for the certificate </a:t>
            </a:r>
            <a:r>
              <a:rPr lang="en-US" sz="2600" b="1">
                <a:ea typeface="Times New Roman" panose="02020603050405020304" pitchFamily="18" charset="0"/>
                <a:cs typeface="Times New Roman" panose="02020603050405020304" pitchFamily="18" charset="0"/>
              </a:rPr>
              <a:t>were existing with one recently </a:t>
            </a:r>
            <a:r>
              <a:rPr lang="en-US" sz="2600" b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approved </a:t>
            </a:r>
            <a:endParaRPr lang="en-US" sz="2600" b="1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600" b="1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/>
              <a:t>Ongoing discussions with sponsors of field visits to observe fertilizer formulation facilities, field operations, and research sites</a:t>
            </a:r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r>
              <a:rPr lang="en-US" b="1"/>
              <a:t>Soliciting sponsors for Scholarship/internship opportunities</a:t>
            </a:r>
          </a:p>
        </p:txBody>
      </p:sp>
      <p:pic>
        <p:nvPicPr>
          <p:cNvPr id="4" name="Picture 14" descr="UF_IFAS wordmark">
            <a:extLst>
              <a:ext uri="{FF2B5EF4-FFF2-40B4-BE49-F238E27FC236}">
                <a16:creationId xmlns:a16="http://schemas.microsoft.com/office/drawing/2014/main" id="{CEA06F96-6C6D-E23A-E593-7A3F8451E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771" y="6050827"/>
            <a:ext cx="2295976" cy="74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178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92B9E-5D75-D0D9-1D0F-B7C4277E2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Required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35A14-9B4A-8EFA-911B-AACC66401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SWS 5115 – Environmental nutrient management - 3 credits (on-line) </a:t>
            </a:r>
            <a:r>
              <a:rPr lang="en-US" sz="2800" b="1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prings even years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SWS 6136 – Soil Nutrient Diagnostics for Ag Production - 3 credits (on-line) </a:t>
            </a:r>
            <a:r>
              <a:rPr lang="en-US" sz="2800" b="1">
                <a:ea typeface="Calibri" panose="020F0502020204030204" pitchFamily="34" charset="0"/>
                <a:cs typeface="Times New Roman" panose="02020603050405020304" pitchFamily="18" charset="0"/>
              </a:rPr>
              <a:t>every </a:t>
            </a:r>
            <a:r>
              <a:rPr lang="en-US" sz="28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Summer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SWS </a:t>
            </a:r>
            <a:r>
              <a:rPr lang="en-US" sz="2800" b="1">
                <a:ea typeface="Calibri" panose="020F0502020204030204" pitchFamily="34" charset="0"/>
                <a:cs typeface="Times New Roman" panose="02020603050405020304" pitchFamily="18" charset="0"/>
              </a:rPr>
              <a:t>6117</a:t>
            </a:r>
            <a:r>
              <a:rPr lang="en-US" sz="28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- Fertilizer Technology, Production and Use 3 credits (online) Fall odd years – approved in 2022 – (on-line) first class Fall 2023 – Fall even years </a:t>
            </a:r>
          </a:p>
        </p:txBody>
      </p:sp>
      <p:pic>
        <p:nvPicPr>
          <p:cNvPr id="4" name="Picture 14" descr="UF_IFAS wordmark">
            <a:extLst>
              <a:ext uri="{FF2B5EF4-FFF2-40B4-BE49-F238E27FC236}">
                <a16:creationId xmlns:a16="http://schemas.microsoft.com/office/drawing/2014/main" id="{F14BE079-5767-2561-35F6-3564C4335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771" y="6050827"/>
            <a:ext cx="2295976" cy="74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591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E098-CF20-4817-97C0-F4DAE538E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 </a:t>
            </a:r>
            <a:r>
              <a:rPr lang="en-US" sz="4400" b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Elective Courses (Choose One)</a:t>
            </a:r>
            <a:br>
              <a:rPr lang="en-US" sz="44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F5C9A-80B2-4526-A19F-18E9D3DA6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2266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SWS 5234 Environmental soil, water, and land use - 3 Credits (on-line) every Fal</a:t>
            </a:r>
            <a:r>
              <a:rPr lang="en-US" b="1"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endParaRPr lang="en-US" b="1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SWS 6134 Soil quality -3 Credits(on-line) Fall even years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AGR 6422C Environmental crop nutrition - 3 Credits (on-line) every Fall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HOS 6412 Nutrition of horticultural crops - 3 Credits (on-line) every Spring </a:t>
            </a:r>
          </a:p>
          <a:p>
            <a:endParaRPr lang="en-US"/>
          </a:p>
        </p:txBody>
      </p:sp>
      <p:pic>
        <p:nvPicPr>
          <p:cNvPr id="5" name="Picture 14" descr="UF_IFAS wordmark">
            <a:extLst>
              <a:ext uri="{FF2B5EF4-FFF2-40B4-BE49-F238E27FC236}">
                <a16:creationId xmlns:a16="http://schemas.microsoft.com/office/drawing/2014/main" id="{CA7186FD-ADCD-47B7-C530-7A0467145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771" y="6050827"/>
            <a:ext cx="2295976" cy="74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463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06B64-A54A-91AD-B100-A792F019A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Target Audience      Future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B6784-86FE-A491-3B0A-B336B57C2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53721" cy="4351338"/>
          </a:xfrm>
        </p:spPr>
        <p:txBody>
          <a:bodyPr/>
          <a:lstStyle/>
          <a:p>
            <a:r>
              <a:rPr lang="en-US" b="1" dirty="0"/>
              <a:t>Graduate Students</a:t>
            </a:r>
          </a:p>
          <a:p>
            <a:r>
              <a:rPr lang="en-US" b="1" dirty="0"/>
              <a:t>Growers</a:t>
            </a:r>
          </a:p>
          <a:p>
            <a:r>
              <a:rPr lang="en-US" b="1" dirty="0"/>
              <a:t>Ag Consultants</a:t>
            </a:r>
          </a:p>
          <a:p>
            <a:r>
              <a:rPr lang="en-US" b="1" dirty="0"/>
              <a:t>Environmentalists</a:t>
            </a:r>
          </a:p>
          <a:p>
            <a:r>
              <a:rPr lang="en-US" b="1" dirty="0"/>
              <a:t>State Regulators</a:t>
            </a:r>
          </a:p>
        </p:txBody>
      </p:sp>
      <p:pic>
        <p:nvPicPr>
          <p:cNvPr id="4" name="Picture 14" descr="UF_IFAS wordmark">
            <a:extLst>
              <a:ext uri="{FF2B5EF4-FFF2-40B4-BE49-F238E27FC236}">
                <a16:creationId xmlns:a16="http://schemas.microsoft.com/office/drawing/2014/main" id="{38BD02BA-7B2B-6072-5399-0FC6BA4C6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771" y="6050827"/>
            <a:ext cx="2295976" cy="74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690A70-5940-73E4-DACE-D05D75B3D015}"/>
              </a:ext>
            </a:extLst>
          </p:cNvPr>
          <p:cNvSpPr txBox="1"/>
          <p:nvPr/>
        </p:nvSpPr>
        <p:spPr>
          <a:xfrm>
            <a:off x="5036694" y="1825625"/>
            <a:ext cx="714721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Addition of graduate concentrations </a:t>
            </a:r>
          </a:p>
          <a:p>
            <a:r>
              <a:rPr lang="en-US" sz="2800" b="1" dirty="0"/>
              <a:t>	on fertilizer and irrigation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Field trips to be added with sponsor </a:t>
            </a:r>
          </a:p>
          <a:p>
            <a:r>
              <a:rPr lang="en-US" sz="2800" b="1" dirty="0"/>
              <a:t>	support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Mining operations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Fertilizer formulation facilities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Research plots to view 4R related results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Online and in-person fertilizer related </a:t>
            </a:r>
          </a:p>
          <a:p>
            <a:r>
              <a:rPr lang="en-US" sz="2800" b="1" dirty="0"/>
              <a:t>	seminar series</a:t>
            </a:r>
          </a:p>
        </p:txBody>
      </p:sp>
    </p:spTree>
    <p:extLst>
      <p:ext uri="{BB962C8B-B14F-4D97-AF65-F5344CB8AC3E}">
        <p14:creationId xmlns:p14="http://schemas.microsoft.com/office/powerpoint/2010/main" val="4005510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67D15-B4F6-D04F-53CC-AB159F6DE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Best pH for Blueberry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6CFE2-9DE2-A1B9-FD95-95DAD13D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en-US" sz="2400" b="0" i="0" dirty="0">
                <a:solidFill>
                  <a:srgbClr val="333333"/>
                </a:solidFill>
                <a:effectLst/>
              </a:rPr>
              <a:t>Recommendations below can be found in HS 1356 Nutrition and Fertilization Practices for Southern Highbush Blueberry in Florida.</a:t>
            </a:r>
          </a:p>
          <a:p>
            <a:r>
              <a:rPr lang="en-US" sz="2400" b="0" i="0" dirty="0">
                <a:solidFill>
                  <a:srgbClr val="333333"/>
                </a:solidFill>
                <a:effectLst/>
              </a:rPr>
              <a:t>Blueberry plants evolved under acidic, low-nutrient conditions. </a:t>
            </a:r>
          </a:p>
          <a:p>
            <a:r>
              <a:rPr lang="en-US" sz="2400" b="0" i="0" dirty="0">
                <a:solidFill>
                  <a:srgbClr val="333333"/>
                </a:solidFill>
                <a:effectLst/>
              </a:rPr>
              <a:t>Both </a:t>
            </a:r>
            <a:r>
              <a:rPr lang="en-US" sz="2400" dirty="0" err="1">
                <a:solidFill>
                  <a:srgbClr val="333333"/>
                </a:solidFill>
              </a:rPr>
              <a:t>R</a:t>
            </a:r>
            <a:r>
              <a:rPr lang="en-US" sz="2400" b="0" i="0" dirty="0" err="1">
                <a:solidFill>
                  <a:srgbClr val="333333"/>
                </a:solidFill>
                <a:effectLst/>
              </a:rPr>
              <a:t>abbiteye</a:t>
            </a:r>
            <a:r>
              <a:rPr lang="en-US" sz="2400" b="0" i="0" dirty="0">
                <a:solidFill>
                  <a:srgbClr val="333333"/>
                </a:solidFill>
                <a:effectLst/>
              </a:rPr>
              <a:t> and Southern </a:t>
            </a:r>
            <a:r>
              <a:rPr lang="en-US" sz="2400" dirty="0">
                <a:solidFill>
                  <a:srgbClr val="333333"/>
                </a:solidFill>
              </a:rPr>
              <a:t>H</a:t>
            </a:r>
            <a:r>
              <a:rPr lang="en-US" sz="2400" b="0" i="0" dirty="0">
                <a:solidFill>
                  <a:srgbClr val="333333"/>
                </a:solidFill>
                <a:effectLst/>
              </a:rPr>
              <a:t>ighbush (SHB) thrive on acidic soils</a:t>
            </a:r>
            <a:r>
              <a:rPr lang="en-US" sz="2400" b="0" i="0" dirty="0">
                <a:effectLst/>
              </a:rPr>
              <a:t>(the recommended pH range for blueberries is 4.5–5.5)</a:t>
            </a:r>
            <a:r>
              <a:rPr lang="en-US" sz="2400" b="0" i="0" dirty="0">
                <a:solidFill>
                  <a:srgbClr val="333333"/>
                </a:solidFill>
                <a:effectLst/>
              </a:rPr>
              <a:t>.</a:t>
            </a:r>
          </a:p>
          <a:p>
            <a:r>
              <a:rPr lang="en-US" sz="2400" dirty="0"/>
              <a:t>Most Florida </a:t>
            </a:r>
            <a:r>
              <a:rPr lang="en-US" sz="2400" b="0" i="0" dirty="0">
                <a:effectLst/>
              </a:rPr>
              <a:t>soils are low in organic matter, and generally have a pH higher than that required for good blueberry growth, health, and the uptake of certain nutrients.</a:t>
            </a:r>
          </a:p>
          <a:p>
            <a:r>
              <a:rPr lang="en-US" sz="2400" b="0" i="0" dirty="0">
                <a:effectLst/>
              </a:rPr>
              <a:t>SHB </a:t>
            </a:r>
            <a:r>
              <a:rPr lang="en-US" sz="2400" dirty="0"/>
              <a:t>are typically </a:t>
            </a:r>
            <a:r>
              <a:rPr lang="en-US" sz="2400" b="0" i="0" dirty="0">
                <a:effectLst/>
              </a:rPr>
              <a:t>planted either directly into raised beds of milled pine bark or into soil beds that have been amended with pine bark</a:t>
            </a:r>
            <a:r>
              <a:rPr lang="en-US" sz="2400" dirty="0"/>
              <a:t> </a:t>
            </a:r>
            <a:r>
              <a:rPr lang="en-US" sz="2400" b="0" i="0" dirty="0">
                <a:effectLst/>
              </a:rPr>
              <a:t>providing organic matter and lower </a:t>
            </a:r>
            <a:r>
              <a:rPr lang="en-US" sz="2400" b="0" i="0" dirty="0" err="1">
                <a:effectLst/>
              </a:rPr>
              <a:t>pH.</a:t>
            </a:r>
            <a:r>
              <a:rPr lang="en-US" sz="2400" b="0" i="0" dirty="0">
                <a:effectLst/>
              </a:rPr>
              <a:t> </a:t>
            </a:r>
          </a:p>
          <a:p>
            <a:r>
              <a:rPr lang="en-US" sz="2400" b="0" i="0" dirty="0">
                <a:effectLst/>
              </a:rPr>
              <a:t>Acid injection into drip irrigation systems, or soil applied sulfur, is often needed to maintain proper soil </a:t>
            </a:r>
            <a:r>
              <a:rPr lang="en-US" sz="2400" b="0" i="0" dirty="0" err="1">
                <a:effectLst/>
              </a:rPr>
              <a:t>pH.</a:t>
            </a:r>
            <a:r>
              <a:rPr lang="en-US" sz="2400" b="0" i="0" dirty="0">
                <a:effectLst/>
              </a:rPr>
              <a:t> </a:t>
            </a:r>
            <a:endParaRPr lang="en-US" sz="2400" dirty="0"/>
          </a:p>
        </p:txBody>
      </p:sp>
      <p:pic>
        <p:nvPicPr>
          <p:cNvPr id="5" name="Picture 14" descr="UF_IFAS wordmark">
            <a:extLst>
              <a:ext uri="{FF2B5EF4-FFF2-40B4-BE49-F238E27FC236}">
                <a16:creationId xmlns:a16="http://schemas.microsoft.com/office/drawing/2014/main" id="{F0EB7640-DC51-859F-E674-7F99C0442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771" y="6050827"/>
            <a:ext cx="2295976" cy="74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739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7E2DE-AD9B-F798-9691-2C32199CF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333333"/>
                </a:solidFill>
                <a:effectLst/>
                <a:latin typeface="var(--heading--font-family)"/>
              </a:rPr>
              <a:t>What is Soil pH?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6582C-2B8C-0F02-3846-1FB69B0F4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29275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333333"/>
                </a:solidFill>
                <a:latin typeface="Fira Sans" panose="020B0503050000020004" pitchFamily="34" charset="0"/>
              </a:rPr>
              <a:t>A</a:t>
            </a:r>
            <a:r>
              <a:rPr lang="en-US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 measure of how acidic or alkaline a soil is.</a:t>
            </a:r>
          </a:p>
          <a:p>
            <a:r>
              <a:rPr lang="en-US" dirty="0">
                <a:solidFill>
                  <a:srgbClr val="333333"/>
                </a:solidFill>
                <a:latin typeface="Fira Sans" panose="020B0503050000020004" pitchFamily="34" charset="0"/>
              </a:rPr>
              <a:t>T</a:t>
            </a:r>
            <a:r>
              <a:rPr lang="en-US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he pH scale ranges from </a:t>
            </a:r>
            <a:r>
              <a:rPr lang="en-US" b="1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0 to 14</a:t>
            </a:r>
            <a:r>
              <a:rPr lang="en-US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, where a pH of 7 is neutral. 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The lower the pH value, the more acidic a substance is, while the higher the pH value is on the scale, the more alkaline (basic) it is. 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pH is logarithmic</a:t>
            </a:r>
          </a:p>
          <a:p>
            <a:pPr lvl="1"/>
            <a:r>
              <a:rPr lang="en-US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If you </a:t>
            </a:r>
            <a:r>
              <a:rPr lang="en-US" b="1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reduce</a:t>
            </a:r>
            <a:r>
              <a:rPr lang="en-US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 the pH of your soil by </a:t>
            </a:r>
            <a:r>
              <a:rPr lang="en-US" b="1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1 point</a:t>
            </a:r>
            <a:r>
              <a:rPr lang="en-US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, your soil becomes </a:t>
            </a:r>
            <a:r>
              <a:rPr lang="en-US" b="1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10x more acidic</a:t>
            </a:r>
            <a:r>
              <a:rPr lang="en-US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.</a:t>
            </a:r>
          </a:p>
          <a:p>
            <a:pPr lvl="1"/>
            <a:r>
              <a:rPr lang="en-US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If you </a:t>
            </a:r>
            <a:r>
              <a:rPr lang="en-US" b="1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reduce</a:t>
            </a:r>
            <a:r>
              <a:rPr lang="en-US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 the pH of your soil by </a:t>
            </a:r>
            <a:r>
              <a:rPr lang="en-US" b="1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2 points</a:t>
            </a:r>
            <a:r>
              <a:rPr lang="en-US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, your soil becomes </a:t>
            </a:r>
            <a:r>
              <a:rPr lang="en-US" b="1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100x more acidic</a:t>
            </a:r>
            <a:r>
              <a:rPr lang="en-US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.</a:t>
            </a:r>
          </a:p>
          <a:p>
            <a:pPr lvl="1"/>
            <a:r>
              <a:rPr lang="en-US" dirty="0" err="1">
                <a:solidFill>
                  <a:srgbClr val="333333"/>
                </a:solidFill>
                <a:latin typeface="Fira Sans" panose="020B0503050000020004" pitchFamily="34" charset="0"/>
              </a:rPr>
              <a:t>etc</a:t>
            </a:r>
            <a:endParaRPr lang="en-US" b="0" i="0" dirty="0">
              <a:solidFill>
                <a:srgbClr val="333333"/>
              </a:solidFill>
              <a:effectLst/>
              <a:latin typeface="Fira Sans" panose="020B0503050000020004" pitchFamily="34" charset="0"/>
            </a:endParaRPr>
          </a:p>
          <a:p>
            <a:pPr marL="0" indent="0" algn="l">
              <a:buNone/>
            </a:pPr>
            <a:endParaRPr lang="en-US" b="0" i="0" dirty="0">
              <a:solidFill>
                <a:srgbClr val="333333"/>
              </a:solidFill>
              <a:effectLst/>
              <a:latin typeface="Fira Sans" panose="020B0503050000020004" pitchFamily="34" charset="0"/>
            </a:endParaRPr>
          </a:p>
          <a:p>
            <a:pPr marL="0" indent="0" algn="l">
              <a:buNone/>
            </a:pPr>
            <a:endParaRPr lang="en-US" b="0" i="0" dirty="0">
              <a:solidFill>
                <a:srgbClr val="333333"/>
              </a:solidFill>
              <a:effectLst/>
              <a:latin typeface="Fira Sans" panose="020B0503050000020004" pitchFamily="34" charset="0"/>
            </a:endParaRPr>
          </a:p>
          <a:p>
            <a:endParaRPr lang="en-US" dirty="0"/>
          </a:p>
        </p:txBody>
      </p:sp>
      <p:pic>
        <p:nvPicPr>
          <p:cNvPr id="5" name="Picture 14" descr="UF_IFAS wordmark">
            <a:extLst>
              <a:ext uri="{FF2B5EF4-FFF2-40B4-BE49-F238E27FC236}">
                <a16:creationId xmlns:a16="http://schemas.microsoft.com/office/drawing/2014/main" id="{7166C30C-A9F9-806E-2948-83FC591F3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771" y="6050827"/>
            <a:ext cx="2295976" cy="74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109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215E2-E248-DF91-4F37-4E383BC66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Dissociation of water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41D841-88DF-D12F-1225-45F1F86D1E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</a:t>
                </a:r>
                <a:r>
                  <a:rPr lang="en-US" baseline="-25000" dirty="0"/>
                  <a:t>2</a:t>
                </a:r>
                <a:r>
                  <a:rPr lang="en-US" dirty="0"/>
                  <a:t>O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⇆ H</a:t>
                </a:r>
                <a:r>
                  <a:rPr lang="en-US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OH</a:t>
                </a:r>
                <a:r>
                  <a:rPr lang="en-US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			H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 + H</a:t>
                </a:r>
                <a:r>
                  <a:rPr lang="en-US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⇆ H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</a:t>
                </a:r>
                <a:r>
                  <a:rPr lang="en-US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endParaRPr lang="en-US" baseline="30000" dirty="0"/>
              </a:p>
              <a:p>
                <a:r>
                  <a:rPr lang="en-US" dirty="0"/>
                  <a:t>Water is  both a weak acid and weak based since both H+ and OH- are produced.</a:t>
                </a:r>
              </a:p>
              <a:p>
                <a:r>
                  <a:rPr lang="en-US" dirty="0">
                    <a:highlight>
                      <a:srgbClr val="FFFF00"/>
                    </a:highlight>
                  </a:rPr>
                  <a:t>Pure water has a pH of 7 </a:t>
                </a:r>
                <a:r>
                  <a:rPr lang="en-US" dirty="0"/>
                  <a:t>	[H</a:t>
                </a:r>
                <a:r>
                  <a:rPr lang="en-US" baseline="30000" dirty="0"/>
                  <a:t>+</a:t>
                </a:r>
                <a:r>
                  <a:rPr lang="en-US" dirty="0"/>
                  <a:t>] X [OH</a:t>
                </a:r>
                <a:r>
                  <a:rPr lang="en-US" baseline="30000" dirty="0"/>
                  <a:t>-</a:t>
                </a:r>
                <a:r>
                  <a:rPr lang="en-US" dirty="0"/>
                  <a:t>] = [10</a:t>
                </a:r>
                <a:r>
                  <a:rPr lang="en-US" baseline="30000" dirty="0"/>
                  <a:t>-7</a:t>
                </a:r>
                <a:r>
                  <a:rPr lang="en-US" dirty="0"/>
                  <a:t> M] X [10</a:t>
                </a:r>
                <a:r>
                  <a:rPr lang="en-US" baseline="30000" dirty="0"/>
                  <a:t>-7</a:t>
                </a:r>
                <a:r>
                  <a:rPr lang="en-US" dirty="0"/>
                  <a:t> M]</a:t>
                </a:r>
              </a:p>
              <a:p>
                <a:r>
                  <a:rPr lang="en-US" dirty="0">
                    <a:highlight>
                      <a:srgbClr val="00FFFF"/>
                    </a:highlight>
                  </a:rPr>
                  <a:t>Water in equilibrium with atmospheric CO</a:t>
                </a:r>
                <a:r>
                  <a:rPr lang="en-US" baseline="-25000" dirty="0">
                    <a:highlight>
                      <a:srgbClr val="00FFFF"/>
                    </a:highlight>
                  </a:rPr>
                  <a:t>2</a:t>
                </a:r>
                <a:r>
                  <a:rPr lang="en-US" dirty="0">
                    <a:highlight>
                      <a:srgbClr val="00FFFF"/>
                    </a:highlight>
                  </a:rPr>
                  <a:t> has a pH of 5.5 – 5.7 </a:t>
                </a:r>
              </a:p>
              <a:p>
                <a:pPr marL="0" indent="0">
                  <a:buNone/>
                </a:pPr>
                <a:r>
                  <a:rPr lang="en-US" dirty="0"/>
                  <a:t>			H</a:t>
                </a:r>
                <a:r>
                  <a:rPr lang="en-US" baseline="-25000" dirty="0"/>
                  <a:t>2</a:t>
                </a:r>
                <a:r>
                  <a:rPr lang="en-US" dirty="0"/>
                  <a:t>O + CO</a:t>
                </a:r>
                <a:r>
                  <a:rPr lang="en-US" baseline="-25000" dirty="0"/>
                  <a:t>2</a:t>
                </a:r>
                <a:r>
                  <a:rPr lang="en-US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⇆ H</a:t>
                </a:r>
                <a:r>
                  <a:rPr lang="en-US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HCO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en-US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endParaRPr lang="en-US" baseline="30000" dirty="0"/>
              </a:p>
              <a:p>
                <a:r>
                  <a:rPr lang="en-US" dirty="0"/>
                  <a:t>Concentration of H+ is expressed as pH</a:t>
                </a:r>
              </a:p>
              <a:p>
                <a:pPr marL="0" indent="0">
                  <a:buNone/>
                </a:pPr>
                <a:r>
                  <a:rPr lang="en-US" dirty="0"/>
                  <a:t>		pH = log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b="0" dirty="0"/>
                  <a:t> = -log(H</a:t>
                </a:r>
                <a:r>
                  <a:rPr lang="en-US" b="0" baseline="30000" dirty="0"/>
                  <a:t>+</a:t>
                </a:r>
                <a:r>
                  <a:rPr lang="en-US" b="0" dirty="0"/>
                  <a:t>)  Thus if H</a:t>
                </a:r>
                <a:r>
                  <a:rPr lang="en-US" b="0" baseline="30000" dirty="0"/>
                  <a:t>+</a:t>
                </a:r>
                <a:r>
                  <a:rPr lang="en-US" b="0" dirty="0"/>
                  <a:t> = 10</a:t>
                </a:r>
                <a:r>
                  <a:rPr lang="en-US" b="0" baseline="30000" dirty="0"/>
                  <a:t>-5</a:t>
                </a:r>
                <a:r>
                  <a:rPr lang="en-US" b="0" dirty="0"/>
                  <a:t>, pH = 5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41D841-88DF-D12F-1225-45F1F86D1E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661" r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4" descr="UF_IFAS wordmark">
            <a:extLst>
              <a:ext uri="{FF2B5EF4-FFF2-40B4-BE49-F238E27FC236}">
                <a16:creationId xmlns:a16="http://schemas.microsoft.com/office/drawing/2014/main" id="{7374AECF-2263-0959-78FC-505B0FF02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771" y="6050827"/>
            <a:ext cx="2295976" cy="74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83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6120</TotalTime>
  <Words>1340</Words>
  <Application>Microsoft Office PowerPoint</Application>
  <PresentationFormat>Widescreen</PresentationFormat>
  <Paragraphs>115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adelle</vt:lpstr>
      <vt:lpstr>Arial</vt:lpstr>
      <vt:lpstr>Calibri</vt:lpstr>
      <vt:lpstr>Calibri Light</vt:lpstr>
      <vt:lpstr>Cambria Math</vt:lpstr>
      <vt:lpstr>Fira Sans</vt:lpstr>
      <vt:lpstr>gentona_light</vt:lpstr>
      <vt:lpstr>NexusSans</vt:lpstr>
      <vt:lpstr>var(--heading--font-family)</vt:lpstr>
      <vt:lpstr>Office Theme</vt:lpstr>
      <vt:lpstr>New UF Fertilization Certificate Program and Managing Soil pH in Blueberry Nutrition </vt:lpstr>
      <vt:lpstr>PowerPoint Presentation</vt:lpstr>
      <vt:lpstr>Fertilizer Science and Technology Graduate Certificate </vt:lpstr>
      <vt:lpstr>Required Courses</vt:lpstr>
      <vt:lpstr> Elective Courses (Choose One) </vt:lpstr>
      <vt:lpstr>Target Audience      Future Events</vt:lpstr>
      <vt:lpstr>Best pH for Blueberry Production</vt:lpstr>
      <vt:lpstr>What is Soil pH?</vt:lpstr>
      <vt:lpstr>Dissociation of water</vt:lpstr>
      <vt:lpstr>Soil chemical and biological functions are influenced by pH</vt:lpstr>
      <vt:lpstr>PowerPoint Presentation</vt:lpstr>
      <vt:lpstr>What can change soil pH? 1. Nutrient leaching</vt:lpstr>
      <vt:lpstr>What can change soil pH? 2. Soil buffering capacity</vt:lpstr>
      <vt:lpstr>What can change soil pH? 3. Plant activity</vt:lpstr>
      <vt:lpstr>Roots acidify soil to solubilize nutrients </vt:lpstr>
      <vt:lpstr>What can change soil pH? 4. Fertilizers</vt:lpstr>
      <vt:lpstr>Soil pH affects nitrogen volatilization</vt:lpstr>
      <vt:lpstr>Soil pH affects micronutrient availability</vt:lpstr>
      <vt:lpstr>Summary – Know your soil pH!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Fertilizer BMP Projects and Fertilizer Science and Technology Certificate Program</dc:title>
  <dc:creator>Morgan,Kelly T</dc:creator>
  <cp:lastModifiedBy>Obreza,Thomas A.</cp:lastModifiedBy>
  <cp:revision>8</cp:revision>
  <dcterms:created xsi:type="dcterms:W3CDTF">2022-06-24T15:32:26Z</dcterms:created>
  <dcterms:modified xsi:type="dcterms:W3CDTF">2023-03-08T18:55:28Z</dcterms:modified>
</cp:coreProperties>
</file>