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358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3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6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9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86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8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6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4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E048-EBBD-41E9-8282-BA35EF1384F1}" type="datetimeFigureOut">
              <a:rPr lang="en-US" smtClean="0"/>
              <a:t>12/21/2015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A196-08A7-46B0-A3D5-B103FAA7272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0" y="6172200"/>
            <a:ext cx="3556000" cy="533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24648"/>
            <a:ext cx="3419048" cy="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1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gke@ufl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FBGA Blueberry Acres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Gary K. England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UF/IFAS Extension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87695"/>
            <a:ext cx="6038850" cy="6021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3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Agents Helping with the Survey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Mr. Dan Fenneman</a:t>
            </a:r>
          </a:p>
          <a:p>
            <a:r>
              <a:rPr lang="en-US" dirty="0" smtClean="0"/>
              <a:t>Ms. Elena Torro</a:t>
            </a:r>
          </a:p>
          <a:p>
            <a:r>
              <a:rPr lang="en-US" dirty="0" smtClean="0"/>
              <a:t>Mr. Bob Hochmuth</a:t>
            </a:r>
          </a:p>
          <a:p>
            <a:r>
              <a:rPr lang="en-US" dirty="0" smtClean="0"/>
              <a:t>Mr. Jim Devalerio</a:t>
            </a:r>
          </a:p>
          <a:p>
            <a:r>
              <a:rPr lang="en-US" dirty="0" smtClean="0"/>
              <a:t>Dr. Aparna Gazula</a:t>
            </a:r>
          </a:p>
          <a:p>
            <a:r>
              <a:rPr lang="en-US" dirty="0" smtClean="0"/>
              <a:t>Dr. Cami Esmel McAvoy</a:t>
            </a:r>
          </a:p>
          <a:p>
            <a:r>
              <a:rPr lang="en-US" dirty="0" smtClean="0"/>
              <a:t>Ms. Alicia Whidden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24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Interested in participating?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Gary K. England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(352) 343-4101 Ext. 2729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gke@ufl.edu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15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FBGA Acres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Crop insurance for all Florida Blueberry Producers</a:t>
            </a:r>
          </a:p>
          <a:p>
            <a:pPr lvl="1"/>
            <a:r>
              <a:rPr lang="en-US" dirty="0" smtClean="0"/>
              <a:t>Help in crop forecasts for marketing the crop</a:t>
            </a:r>
          </a:p>
          <a:p>
            <a:r>
              <a:rPr lang="en-US" dirty="0" smtClean="0"/>
              <a:t>USDA Data?</a:t>
            </a:r>
          </a:p>
          <a:p>
            <a:r>
              <a:rPr lang="en-US" dirty="0" smtClean="0"/>
              <a:t>In the fall of 2013 FBGA Board decided to work with UF/IFAS Extension Agents around the state to complete the survey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USDA Data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6705600" cy="5005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42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" y="381000"/>
            <a:ext cx="9164400" cy="30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" t="51167" r="32047" b="36533"/>
          <a:stretch/>
        </p:blipFill>
        <p:spPr bwMode="auto">
          <a:xfrm>
            <a:off x="-76200" y="4885534"/>
            <a:ext cx="9230709" cy="105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09" y="0"/>
            <a:ext cx="914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 Census of Agriculture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581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2007 = 3,357 Acres</a:t>
            </a:r>
            <a:endParaRPr lang="en-US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33600" y="1600200"/>
            <a:ext cx="3276600" cy="1981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38800" y="35930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 = 7,377 Acres</a:t>
            </a:r>
            <a:endParaRPr lang="en-US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638800" y="1485900"/>
            <a:ext cx="990600" cy="2209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0" y="4038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 Census of Agriculture data ends 2011 </a:t>
            </a:r>
            <a:endParaRPr lang="en-US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7531" y="4507468"/>
            <a:ext cx="914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 Florida Agricultural Overview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05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2012 Census of Agriculture</a:t>
            </a:r>
            <a:br>
              <a:rPr lang="en-US" dirty="0" smtClean="0"/>
            </a:br>
            <a:r>
              <a:rPr lang="en-US" dirty="0" smtClean="0"/>
              <a:t>County Level Data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03291"/>
              </p:ext>
            </p:extLst>
          </p:nvPr>
        </p:nvGraphicFramePr>
        <p:xfrm>
          <a:off x="1219200" y="1371604"/>
          <a:ext cx="6858000" cy="472440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</a:tblGrid>
              <a:tr h="54159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Major Florida Blueberry counties per USDA/NASS 2012 Census of Agriculture (2011 Data)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6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County</a:t>
                      </a:r>
                    </a:p>
                  </a:txBody>
                  <a:tcPr marL="7620" marR="7620" marT="762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Acres Planted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Acres Harvested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9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Alachua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1,917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1,692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Citrus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DeSoto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Hardee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Hernando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Highlands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Hillsborough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667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Lake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301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Levy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597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Orange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Pasco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Polk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1,412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1,265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6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Putnam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N/A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Sumter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402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96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Totals: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6,020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5,378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14800" y="3200400"/>
            <a:ext cx="1066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08764" y="3962400"/>
            <a:ext cx="1066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08764" y="4419600"/>
            <a:ext cx="1066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08764" y="4893398"/>
            <a:ext cx="1066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45732" y="5638800"/>
            <a:ext cx="1066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90244"/>
              </p:ext>
            </p:extLst>
          </p:nvPr>
        </p:nvGraphicFramePr>
        <p:xfrm>
          <a:off x="0" y="0"/>
          <a:ext cx="9144001" cy="6019800"/>
        </p:xfrm>
        <a:graphic>
          <a:graphicData uri="http://schemas.openxmlformats.org/drawingml/2006/table">
            <a:tbl>
              <a:tblPr/>
              <a:tblGrid>
                <a:gridCol w="3127909"/>
                <a:gridCol w="867596"/>
                <a:gridCol w="1404134"/>
                <a:gridCol w="662113"/>
                <a:gridCol w="662113"/>
                <a:gridCol w="662113"/>
                <a:gridCol w="662113"/>
                <a:gridCol w="547955"/>
                <a:gridCol w="547955"/>
              </a:tblGrid>
              <a:tr h="245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Farm Name/Contact: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Agent Code: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Acres of Each Age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Spacing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Cultivars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&lt;1yr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1-2yrs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3-7yrs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8/older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Row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Plant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Mailing Address: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Physical Address or GPS: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E-mail: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Phone Number: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765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Irrigation System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Production System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In Ground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Pine Bark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Incorporated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Pine Bark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Container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Organic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Other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24527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Overhead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Check All that apply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24527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Circle One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micro-sprinkler  drip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Visual Rating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Circle One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Good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Fair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Poor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Notes: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% Stand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43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5269" marR="5269" marT="5269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21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Coordinating with Extension Agents Around the state</a:t>
            </a:r>
          </a:p>
          <a:p>
            <a:pPr lvl="1"/>
            <a:r>
              <a:rPr lang="en-US" dirty="0" smtClean="0"/>
              <a:t>Call less than 10 acre</a:t>
            </a:r>
          </a:p>
          <a:p>
            <a:pPr lvl="1"/>
            <a:r>
              <a:rPr lang="en-US" dirty="0" smtClean="0"/>
              <a:t>Visit Larger than 10 acre</a:t>
            </a:r>
          </a:p>
          <a:p>
            <a:r>
              <a:rPr lang="en-US" dirty="0" smtClean="0"/>
              <a:t>Extremely time consuming and have had trouble making headway</a:t>
            </a:r>
          </a:p>
          <a:p>
            <a:r>
              <a:rPr lang="en-US" dirty="0" smtClean="0"/>
              <a:t>In some cases farms not very responsive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8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822045"/>
              </p:ext>
            </p:extLst>
          </p:nvPr>
        </p:nvGraphicFramePr>
        <p:xfrm>
          <a:off x="26406" y="0"/>
          <a:ext cx="9041405" cy="6172196"/>
        </p:xfrm>
        <a:graphic>
          <a:graphicData uri="http://schemas.openxmlformats.org/drawingml/2006/table">
            <a:tbl>
              <a:tblPr/>
              <a:tblGrid>
                <a:gridCol w="625701"/>
                <a:gridCol w="625701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211175"/>
                <a:gridCol w="625701"/>
                <a:gridCol w="625701"/>
                <a:gridCol w="625701"/>
              </a:tblGrid>
              <a:tr h="196249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8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Cultivar/Age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49"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Jewell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Emerald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Primadonna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Springhigh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Farthing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Flicker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Others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County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Farm#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≤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8+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≤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8+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≤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8+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≤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8+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≤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8+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≤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8+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≤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1-2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3-7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8+</a:t>
                      </a:r>
                    </a:p>
                  </a:txBody>
                  <a:tcPr marL="4968" marR="4968" marT="4968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Comments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482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Hardee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408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others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Acres of each variety not included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88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Acres of each variety not included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other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√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80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 acres new not sure age of others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41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90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Hernando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 0thers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 others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Unknown age and cultivars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Unknown age and cultivars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Unknown age and cultivars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Unknown age and cultivars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Unknown age and cultivars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41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Orange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127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Meadowlark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 cultivars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Windsor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others minimal acreage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41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Sumter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129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1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4968" marR="4968" marT="496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968" marR="4968" marT="49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10668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Hardee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408 Ac.</a:t>
            </a:r>
            <a:endParaRPr lang="en-US" sz="1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667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Hernando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144 Ac.</a:t>
            </a:r>
            <a:endParaRPr lang="en-US" sz="1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67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Orange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127 Ac.</a:t>
            </a:r>
            <a:endParaRPr lang="en-US" sz="1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26" y="5486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Sumter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129 Ac.</a:t>
            </a:r>
            <a:endParaRPr lang="en-US" sz="1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63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go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acceptable to the FBGA, would like to explore utilizing County Property Appraiser data as a starting point</a:t>
            </a:r>
          </a:p>
          <a:p>
            <a:pPr lvl="1"/>
            <a:r>
              <a:rPr lang="en-US" dirty="0" smtClean="0"/>
              <a:t>Can at least get rough estimate of acreage and make contact from there</a:t>
            </a:r>
          </a:p>
          <a:p>
            <a:pPr lvl="1"/>
            <a:r>
              <a:rPr lang="en-US" dirty="0" smtClean="0"/>
              <a:t>Some key Counties like Lake, Hillsborough and Polk have good databases</a:t>
            </a:r>
          </a:p>
          <a:p>
            <a:r>
              <a:rPr lang="en-US" dirty="0" smtClean="0"/>
              <a:t>Also encouraging growers to make contact and let us know they are interested in participating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660</Words>
  <Application>Microsoft Office PowerPoint</Application>
  <PresentationFormat>On-screen Show (4:3)</PresentationFormat>
  <Paragraphs>888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FBGA Blueberry Acres Survey</vt:lpstr>
      <vt:lpstr>FBGA Acres Survey</vt:lpstr>
      <vt:lpstr>USDA Data</vt:lpstr>
      <vt:lpstr>PowerPoint Presentation</vt:lpstr>
      <vt:lpstr>2012 Census of Agriculture County Level Data</vt:lpstr>
      <vt:lpstr>PowerPoint Presentation</vt:lpstr>
      <vt:lpstr>Conducting the Survey</vt:lpstr>
      <vt:lpstr>PowerPoint Presentation</vt:lpstr>
      <vt:lpstr>Where do we go from here?</vt:lpstr>
      <vt:lpstr>PowerPoint Presentation</vt:lpstr>
      <vt:lpstr>Agents Helping with the Survey</vt:lpstr>
      <vt:lpstr>Interested in participating?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FBGA Blueberry Acres Survey</dc:title>
  <dc:creator>Gary K. England</dc:creator>
  <cp:lastModifiedBy>Williamson,Jeffrey G</cp:lastModifiedBy>
  <cp:revision>13</cp:revision>
  <dcterms:created xsi:type="dcterms:W3CDTF">2015-10-05T17:10:11Z</dcterms:created>
  <dcterms:modified xsi:type="dcterms:W3CDTF">2015-12-21T14:53:58Z</dcterms:modified>
</cp:coreProperties>
</file>